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4" r:id="rId6"/>
    <p:sldId id="271" r:id="rId7"/>
    <p:sldId id="272" r:id="rId8"/>
    <p:sldId id="273" r:id="rId9"/>
    <p:sldId id="265" r:id="rId10"/>
    <p:sldId id="274" r:id="rId11"/>
    <p:sldId id="268" r:id="rId12"/>
    <p:sldId id="276" r:id="rId13"/>
    <p:sldId id="275" r:id="rId14"/>
    <p:sldId id="266" r:id="rId15"/>
    <p:sldId id="269" r:id="rId16"/>
    <p:sldId id="277" r:id="rId17"/>
    <p:sldId id="278" r:id="rId18"/>
    <p:sldId id="262" r:id="rId19"/>
    <p:sldId id="279" r:id="rId20"/>
    <p:sldId id="283" r:id="rId21"/>
    <p:sldId id="267" r:id="rId22"/>
    <p:sldId id="270" r:id="rId23"/>
    <p:sldId id="280" r:id="rId24"/>
    <p:sldId id="282" r:id="rId25"/>
    <p:sldId id="281" r:id="rId2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63C5B4-2DD9-451D-A2BB-0E8C2C03C5FA}" v="2" dt="2022-01-26T07:51:40.0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 Sonnet" userId="4d99fcd6ec7248f9" providerId="LiveId" clId="{4D63C5B4-2DD9-451D-A2BB-0E8C2C03C5FA}"/>
    <pc:docChg chg="custSel modSld">
      <pc:chgData name="Leo Sonnet" userId="4d99fcd6ec7248f9" providerId="LiveId" clId="{4D63C5B4-2DD9-451D-A2BB-0E8C2C03C5FA}" dt="2022-01-26T07:51:40.064" v="3" actId="478"/>
      <pc:docMkLst>
        <pc:docMk/>
      </pc:docMkLst>
      <pc:sldChg chg="addSp delSp modSp mod">
        <pc:chgData name="Leo Sonnet" userId="4d99fcd6ec7248f9" providerId="LiveId" clId="{4D63C5B4-2DD9-451D-A2BB-0E8C2C03C5FA}" dt="2022-01-26T07:51:40.064" v="3" actId="478"/>
        <pc:sldMkLst>
          <pc:docMk/>
          <pc:sldMk cId="4039343497" sldId="263"/>
        </pc:sldMkLst>
        <pc:spChg chg="del">
          <ac:chgData name="Leo Sonnet" userId="4d99fcd6ec7248f9" providerId="LiveId" clId="{4D63C5B4-2DD9-451D-A2BB-0E8C2C03C5FA}" dt="2022-01-26T07:51:34.241" v="1" actId="478"/>
          <ac:spMkLst>
            <pc:docMk/>
            <pc:sldMk cId="4039343497" sldId="263"/>
            <ac:spMk id="2" creationId="{0F402821-E4BB-4E7E-92CA-D62F49F65945}"/>
          </ac:spMkLst>
        </pc:spChg>
        <pc:spChg chg="del">
          <ac:chgData name="Leo Sonnet" userId="4d99fcd6ec7248f9" providerId="LiveId" clId="{4D63C5B4-2DD9-451D-A2BB-0E8C2C03C5FA}" dt="2022-01-26T07:51:36.986" v="2" actId="478"/>
          <ac:spMkLst>
            <pc:docMk/>
            <pc:sldMk cId="4039343497" sldId="263"/>
            <ac:spMk id="3" creationId="{F9C803E5-A946-473A-B26C-23768A707A8C}"/>
          </ac:spMkLst>
        </pc:spChg>
        <pc:spChg chg="add mod">
          <ac:chgData name="Leo Sonnet" userId="4d99fcd6ec7248f9" providerId="LiveId" clId="{4D63C5B4-2DD9-451D-A2BB-0E8C2C03C5FA}" dt="2022-01-26T07:51:34.241" v="1" actId="478"/>
          <ac:spMkLst>
            <pc:docMk/>
            <pc:sldMk cId="4039343497" sldId="263"/>
            <ac:spMk id="5" creationId="{7D22EC12-35D8-4694-95F1-B2D23B7AE2AC}"/>
          </ac:spMkLst>
        </pc:spChg>
        <pc:picChg chg="del">
          <ac:chgData name="Leo Sonnet" userId="4d99fcd6ec7248f9" providerId="LiveId" clId="{4D63C5B4-2DD9-451D-A2BB-0E8C2C03C5FA}" dt="2022-01-26T07:51:31.528" v="0" actId="478"/>
          <ac:picMkLst>
            <pc:docMk/>
            <pc:sldMk cId="4039343497" sldId="263"/>
            <ac:picMk id="1026" creationId="{5D58AD12-3CAF-4438-8334-5B4702BB8745}"/>
          </ac:picMkLst>
        </pc:picChg>
        <pc:picChg chg="del">
          <ac:chgData name="Leo Sonnet" userId="4d99fcd6ec7248f9" providerId="LiveId" clId="{4D63C5B4-2DD9-451D-A2BB-0E8C2C03C5FA}" dt="2022-01-26T07:51:40.064" v="3" actId="478"/>
          <ac:picMkLst>
            <pc:docMk/>
            <pc:sldMk cId="4039343497" sldId="263"/>
            <ac:picMk id="1028" creationId="{1594AC3F-8A76-4038-845E-B883B38E6714}"/>
          </ac:picMkLst>
        </pc:picChg>
      </pc:sldChg>
    </pc:docChg>
  </pc:docChgLst>
</pc:chgInfo>
</file>

<file path=ppt/media/image1.png>
</file>

<file path=ppt/media/image10.gif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FDCF5C-076F-483D-B182-F3ABF847F6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4656" y="1491711"/>
            <a:ext cx="6576749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5494964-AB22-4BE3-89DE-C8FFE9CE65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4656" y="4008048"/>
            <a:ext cx="657675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C0B27CC-23C4-419D-AED2-42688DD5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901C3-CEE2-487D-B9D2-A921DCE867D0}" type="datetimeFigureOut">
              <a:rPr lang="fr-FR" smtClean="0"/>
              <a:t>16/10/2022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EB76923-3705-4048-90E6-24A371AD8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00C1C9-6EDD-42C4-972B-606519E95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246F7135-1DDB-40C2-B27B-BCCF55B88E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594" y="1904997"/>
            <a:ext cx="3048006" cy="304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288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0222D6-4EA4-46BA-9EAF-AC3EA6AD4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89CC036-A2D9-4EBA-A101-8BA15A7FED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D9E13CE-7CAF-4F9A-AB6C-71639D903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901C3-CEE2-487D-B9D2-A921DCE867D0}" type="datetimeFigureOut">
              <a:rPr lang="fr-FR" smtClean="0"/>
              <a:t>16/10/2022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3B0FBF-24DE-460B-99C5-5D05D7CD3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02177FB-EB9B-4CB0-AE4D-A48B24B06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3196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D5B84A4-6792-407D-96A0-20B4E14E14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F19DA3C-3146-4FB9-BC86-74E5AC16C2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CD06DBE-8539-48DE-915C-14DBAD45C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901C3-CEE2-487D-B9D2-A921DCE867D0}" type="datetimeFigureOut">
              <a:rPr lang="fr-FR" smtClean="0"/>
              <a:t>16/10/2022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A4CA4E9-E29C-4B10-AD71-F2D66E59D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8AEC3B-88A0-4F5F-B82D-10E40F8AA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5550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57C605-217B-4050-B781-04B239888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B625B63-2C99-4F56-A449-BFB59154F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F5B5DB-A38D-4B62-86C1-6FF2455F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901C3-CEE2-487D-B9D2-A921DCE867D0}" type="datetimeFigureOut">
              <a:rPr lang="fr-FR" smtClean="0"/>
              <a:t>16/10/2022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A788EE8-8381-4B7A-BB55-8F5E77F39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C78F50B-DB96-4559-A310-870346801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9357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676B50-D483-4622-8ED1-7C7C279EA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F529529-817F-4F6C-B1BA-D790A830D7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AC93371-24F6-45BE-BA6A-CB0576524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901C3-CEE2-487D-B9D2-A921DCE867D0}" type="datetimeFigureOut">
              <a:rPr lang="fr-FR" smtClean="0"/>
              <a:t>16/10/2022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E83A99-E49D-4CB3-BBF6-463AFD805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9B8772B-AA9B-4144-B608-CC2D8BCB6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2070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89C185-6BDC-4823-A81F-9490426F5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F829EC1-BF24-4D23-90D6-FE535C7CEF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97CF41D-D501-4E37-A43E-0E562356A6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2D1D5D1-B644-4FD7-92BB-7404095CA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901C3-CEE2-487D-B9D2-A921DCE867D0}" type="datetimeFigureOut">
              <a:rPr lang="fr-FR" smtClean="0"/>
              <a:t>16/10/2022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1EA3B12-56DF-4C1F-908B-E45847781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0742FBE-D994-4B3C-B1D8-A5703F111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9760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D05E42-4BA9-4B51-A665-DD3203B5F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8505601-9A76-4DF9-91DE-3015AAB142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07BFBB7-0343-4F39-AEB9-8C43A73136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364A3A2-C509-4177-B6B4-A95A53FD9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5303FB1-6A76-4AFE-9566-2880287221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730A0E1-C4E6-4391-9005-B39C64C8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901C3-CEE2-487D-B9D2-A921DCE867D0}" type="datetimeFigureOut">
              <a:rPr lang="fr-FR" smtClean="0"/>
              <a:t>16/10/2022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3406266-58C4-45BF-8141-0CC001A56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FF74807-1812-433A-8B11-3BA631503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2924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81ADEE-B101-4DCE-AD93-3F02917D5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3E8B76D-978A-4DF4-899B-A27561E0B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901C3-CEE2-487D-B9D2-A921DCE867D0}" type="datetimeFigureOut">
              <a:rPr lang="fr-FR" smtClean="0"/>
              <a:t>16/10/2022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09621DC-AD2D-4519-9EF5-744790448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E8F471B-763F-44D3-BB5C-1193AD927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3484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7235B8A-3CBE-4607-95D2-C2A0318CC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901C3-CEE2-487D-B9D2-A921DCE867D0}" type="datetimeFigureOut">
              <a:rPr lang="fr-FR" smtClean="0"/>
              <a:t>16/10/2022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E0BA199-FD7E-4C56-867D-D606052F1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04E5BAB-7531-440E-AD26-F2CF91CB7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7328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5753EF-03CE-4DC5-B930-3BCC0CD8A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C21805-B2D5-4AC7-BF16-38AA12E1D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23F8F2E-D9AC-4CAE-84C4-0297F6C08E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EFF69EA-30AA-4423-96A0-0E3B852E3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901C3-CEE2-487D-B9D2-A921DCE867D0}" type="datetimeFigureOut">
              <a:rPr lang="fr-FR" smtClean="0"/>
              <a:t>16/10/2022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F059464-0BF0-42FE-88A6-32BCE41E2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56F2F1D-B5F9-45C4-A601-B0A5C9596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5015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CD6DB1-2B29-42E2-BB44-5BB2BA10B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F9AB520-B425-4069-B352-C76EA23364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6B5A3D9-8B91-441D-AD35-CF545937DA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FAF9B85-B5BC-4B63-BF18-8DF9997D7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901C3-CEE2-487D-B9D2-A921DCE867D0}" type="datetimeFigureOut">
              <a:rPr lang="fr-FR" smtClean="0"/>
              <a:t>16/10/2022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CF28598-5EB4-4AFC-9F7F-9501B02F3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37D0813-32E1-4B83-B7E7-EA200CEA9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1110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89CC6FB-925D-432D-AF48-CF8DB42CC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0118"/>
            <a:ext cx="10515600" cy="732155"/>
          </a:xfrm>
          <a:prstGeom prst="rect">
            <a:avLst/>
          </a:prstGeom>
          <a:effectLst>
            <a:outerShdw blurRad="50800" dist="12700" dir="27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0542BAD-79A4-4A69-9F77-303423950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BABA7C8-74CE-41C1-86C5-E0B5A4DDC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4901C3-CEE2-487D-B9D2-A921DCE867D0}" type="datetimeFigureOut">
              <a:rPr lang="fr-FR" smtClean="0"/>
              <a:t>16/10/2022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46080B8-17DA-49A9-BDD9-531EE5BCA1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F93BE0-941E-45A5-BFD1-B29B6ED697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F4F008-9B0B-4AA9-BEE2-3D4EF7DEE84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0981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7" Type="http://schemas.openxmlformats.org/officeDocument/2006/relationships/image" Target="../media/image1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ous-titre 4">
            <a:extLst>
              <a:ext uri="{FF2B5EF4-FFF2-40B4-BE49-F238E27FC236}">
                <a16:creationId xmlns:a16="http://schemas.microsoft.com/office/drawing/2014/main" id="{4663E985-5F1A-4F8E-9216-EC71215C88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957" y="3213717"/>
            <a:ext cx="7321864" cy="2885099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fr-FR" sz="2800" dirty="0"/>
              <a:t>Présentation du NLP</a:t>
            </a:r>
          </a:p>
          <a:p>
            <a:pPr marL="457200" indent="-457200">
              <a:buAutoNum type="arabicPeriod"/>
            </a:pPr>
            <a:r>
              <a:rPr lang="fr-FR" sz="2800" dirty="0"/>
              <a:t>Préparation des données</a:t>
            </a:r>
          </a:p>
          <a:p>
            <a:pPr marL="457200" indent="-457200">
              <a:buAutoNum type="arabicPeriod"/>
            </a:pPr>
            <a:r>
              <a:rPr lang="fr-FR" sz="2800" dirty="0"/>
              <a:t>Réseaux de neurones récurrents</a:t>
            </a:r>
          </a:p>
          <a:p>
            <a:pPr marL="457200" indent="-457200">
              <a:buAutoNum type="arabicPeriod"/>
            </a:pPr>
            <a:r>
              <a:rPr lang="fr-FR" sz="2800" dirty="0"/>
              <a:t>Sentiment </a:t>
            </a:r>
            <a:r>
              <a:rPr lang="fr-FR" sz="2800" dirty="0" err="1"/>
              <a:t>analysis</a:t>
            </a:r>
            <a:r>
              <a:rPr lang="fr-FR" sz="2800" dirty="0"/>
              <a:t> et générateur de texte</a:t>
            </a:r>
          </a:p>
          <a:p>
            <a:pPr marL="457200" indent="-457200">
              <a:buAutoNum type="arabicPeriod"/>
            </a:pPr>
            <a:r>
              <a:rPr lang="fr-FR" sz="2800" dirty="0"/>
              <a:t>Pour aller plus loin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67B4DACE-6329-448D-A611-5302B949C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7056" y="110586"/>
            <a:ext cx="6576749" cy="2387600"/>
          </a:xfrm>
        </p:spPr>
        <p:txBody>
          <a:bodyPr>
            <a:normAutofit fontScale="90000"/>
          </a:bodyPr>
          <a:lstStyle/>
          <a:p>
            <a:r>
              <a:rPr lang="fr-FR" dirty="0"/>
              <a:t>Séance théorique –</a:t>
            </a:r>
            <a:br>
              <a:rPr lang="fr-FR" dirty="0"/>
            </a:br>
            <a:r>
              <a:rPr lang="fr-FR" dirty="0"/>
              <a:t>Le NLP, qu’est-ce c’est?</a:t>
            </a:r>
          </a:p>
        </p:txBody>
      </p:sp>
    </p:spTree>
    <p:extLst>
      <p:ext uri="{BB962C8B-B14F-4D97-AF65-F5344CB8AC3E}">
        <p14:creationId xmlns:p14="http://schemas.microsoft.com/office/powerpoint/2010/main" val="3161354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7D22EC12-35D8-4694-95F1-B2D23B7AE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Embedding</a:t>
            </a:r>
            <a:endParaRPr lang="fr-FR" dirty="0"/>
          </a:p>
        </p:txBody>
      </p:sp>
      <p:pic>
        <p:nvPicPr>
          <p:cNvPr id="3074" name="Picture 2" descr="Word Mover's Embedding: Universal Text Embedding from Word2Vec | IBM  Research Blog">
            <a:extLst>
              <a:ext uri="{FF2B5EF4-FFF2-40B4-BE49-F238E27FC236}">
                <a16:creationId xmlns:a16="http://schemas.microsoft.com/office/drawing/2014/main" id="{772C5ABD-D0D5-EE63-0084-BACD091925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9336" y="1309687"/>
            <a:ext cx="7553325" cy="4238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9E0ED7A2-70DC-FBBE-F64A-A3DC8A961612}"/>
              </a:ext>
            </a:extLst>
          </p:cNvPr>
          <p:cNvSpPr txBox="1"/>
          <p:nvPr/>
        </p:nvSpPr>
        <p:spPr>
          <a:xfrm>
            <a:off x="3448049" y="1394113"/>
            <a:ext cx="5295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Proximité des mots</a:t>
            </a:r>
          </a:p>
        </p:txBody>
      </p:sp>
      <p:sp>
        <p:nvSpPr>
          <p:cNvPr id="3" name="ZoneTexte 6">
            <a:extLst>
              <a:ext uri="{FF2B5EF4-FFF2-40B4-BE49-F238E27FC236}">
                <a16:creationId xmlns:a16="http://schemas.microsoft.com/office/drawing/2014/main" id="{2B78F19D-4479-250B-5B7C-44D2F4177B36}"/>
              </a:ext>
            </a:extLst>
          </p:cNvPr>
          <p:cNvSpPr txBox="1"/>
          <p:nvPr/>
        </p:nvSpPr>
        <p:spPr>
          <a:xfrm>
            <a:off x="2100467" y="5895726"/>
            <a:ext cx="7991061" cy="584775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3200" b="1" dirty="0"/>
              <a:t>Proximité en valeur </a:t>
            </a:r>
            <a:r>
              <a:rPr lang="fr-FR" sz="3200" b="1" dirty="0">
                <a:sym typeface="Wingdings" panose="05000000000000000000" pitchFamily="2" charset="2"/>
              </a:rPr>
              <a:t> Proximité en sens</a:t>
            </a:r>
            <a:endParaRPr lang="fr-FR" sz="3200" b="1" dirty="0"/>
          </a:p>
        </p:txBody>
      </p:sp>
    </p:spTree>
    <p:extLst>
      <p:ext uri="{BB962C8B-B14F-4D97-AF65-F5344CB8AC3E}">
        <p14:creationId xmlns:p14="http://schemas.microsoft.com/office/powerpoint/2010/main" val="3299530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67B4DACE-6329-448D-A611-5302B949C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94811" y="1656152"/>
            <a:ext cx="6576749" cy="2387600"/>
          </a:xfrm>
        </p:spPr>
        <p:txBody>
          <a:bodyPr>
            <a:normAutofit/>
          </a:bodyPr>
          <a:lstStyle/>
          <a:p>
            <a:r>
              <a:rPr lang="fr-FR" dirty="0"/>
              <a:t>3. Réseaux de neurones récurrents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EF4CF9E-D59D-3067-63E7-0767002882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2439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7D22EC12-35D8-4694-95F1-B2D23B7AE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Idée : donner le passé en entrée du réseau</a:t>
            </a:r>
          </a:p>
        </p:txBody>
      </p:sp>
      <p:pic>
        <p:nvPicPr>
          <p:cNvPr id="2050" name="Picture 2" descr="RNN">
            <a:extLst>
              <a:ext uri="{FF2B5EF4-FFF2-40B4-BE49-F238E27FC236}">
                <a16:creationId xmlns:a16="http://schemas.microsoft.com/office/drawing/2014/main" id="{202B5263-8148-6F0F-CB9C-3266B3B829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2143125"/>
            <a:ext cx="47625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043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5ABE58-2EB3-C049-EAF0-608D10463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0118"/>
            <a:ext cx="10515600" cy="732155"/>
          </a:xfrm>
        </p:spPr>
        <p:txBody>
          <a:bodyPr anchor="ctr">
            <a:normAutofit/>
          </a:bodyPr>
          <a:lstStyle/>
          <a:p>
            <a:r>
              <a:rPr lang="fr-FR" dirty="0"/>
              <a:t>Idées : donner le passé en entrée du réseau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090033B-1DCC-6A38-39EC-0E3E14E38CF1}"/>
              </a:ext>
            </a:extLst>
          </p:cNvPr>
          <p:cNvSpPr txBox="1"/>
          <p:nvPr/>
        </p:nvSpPr>
        <p:spPr>
          <a:xfrm>
            <a:off x="6960774" y="2305615"/>
            <a:ext cx="439302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>
                <a:solidFill>
                  <a:schemeClr val="accent1"/>
                </a:solidFill>
              </a:rPr>
              <a:t>Pour prédire une valeur à l’instant n+1, on fournit au réseau tous les inputs passés (instants 1 à 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000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>
                <a:solidFill>
                  <a:schemeClr val="accent1"/>
                </a:solidFill>
              </a:rPr>
              <a:t>Toutes les tendances seront capturées : le réseau sera plus performant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000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>
                <a:solidFill>
                  <a:schemeClr val="accent1"/>
                </a:solidFill>
              </a:rPr>
              <a:t>Problème : un réseau dense a une taille d’entrée bien définie, ici la taille change</a:t>
            </a: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D7BC109D-CB63-3623-43C3-389CF23B2C88}"/>
              </a:ext>
            </a:extLst>
          </p:cNvPr>
          <p:cNvGrpSpPr/>
          <p:nvPr/>
        </p:nvGrpSpPr>
        <p:grpSpPr>
          <a:xfrm>
            <a:off x="548641" y="2160776"/>
            <a:ext cx="6096952" cy="3767552"/>
            <a:chOff x="548641" y="2160776"/>
            <a:chExt cx="6096952" cy="3767552"/>
          </a:xfrm>
        </p:grpSpPr>
        <p:pic>
          <p:nvPicPr>
            <p:cNvPr id="7" name="Graphique 6">
              <a:extLst>
                <a:ext uri="{FF2B5EF4-FFF2-40B4-BE49-F238E27FC236}">
                  <a16:creationId xmlns:a16="http://schemas.microsoft.com/office/drawing/2014/main" id="{2F0E2F19-DED7-D394-89F5-5852C8BEDB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48641" y="2160776"/>
              <a:ext cx="6096952" cy="3767552"/>
            </a:xfrm>
            <a:prstGeom prst="rect">
              <a:avLst/>
            </a:prstGeom>
          </p:spPr>
        </p:pic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0E4DADBC-F758-EF5C-BB66-6FB22F1F6251}"/>
                </a:ext>
              </a:extLst>
            </p:cNvPr>
            <p:cNvSpPr txBox="1"/>
            <p:nvPr/>
          </p:nvSpPr>
          <p:spPr>
            <a:xfrm>
              <a:off x="802640" y="2358955"/>
              <a:ext cx="3835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X</a:t>
              </a:r>
              <a:r>
                <a:rPr lang="fr-FR" baseline="-25000" dirty="0"/>
                <a:t>1</a:t>
              </a: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52579719-A2D9-C14D-81B8-1BB896D656DD}"/>
                </a:ext>
              </a:extLst>
            </p:cNvPr>
            <p:cNvSpPr txBox="1"/>
            <p:nvPr/>
          </p:nvSpPr>
          <p:spPr>
            <a:xfrm>
              <a:off x="802640" y="5361235"/>
              <a:ext cx="3835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X</a:t>
              </a:r>
              <a:r>
                <a:rPr lang="fr-FR" baseline="-25000" dirty="0"/>
                <a:t>n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8B2768D3-184E-CB54-12E6-E0EA7E292946}"/>
                </a:ext>
              </a:extLst>
            </p:cNvPr>
            <p:cNvSpPr txBox="1"/>
            <p:nvPr/>
          </p:nvSpPr>
          <p:spPr>
            <a:xfrm>
              <a:off x="802640" y="3286055"/>
              <a:ext cx="3835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X</a:t>
              </a:r>
              <a:r>
                <a:rPr lang="fr-FR" baseline="-25000" dirty="0"/>
                <a:t>2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CC623FCC-BECE-F068-2EB3-42B2BABA8D72}"/>
                </a:ext>
              </a:extLst>
            </p:cNvPr>
            <p:cNvSpPr txBox="1"/>
            <p:nvPr/>
          </p:nvSpPr>
          <p:spPr>
            <a:xfrm>
              <a:off x="2735519" y="3859886"/>
              <a:ext cx="1190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Réseau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59C2B597-CD82-9B67-6BF9-7E20942A1BE0}"/>
                </a:ext>
              </a:extLst>
            </p:cNvPr>
            <p:cNvSpPr txBox="1"/>
            <p:nvPr/>
          </p:nvSpPr>
          <p:spPr>
            <a:xfrm>
              <a:off x="5657154" y="3859886"/>
              <a:ext cx="3251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Y</a:t>
              </a:r>
            </a:p>
          </p:txBody>
        </p:sp>
      </p:grp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788478A-8D31-A5C0-A642-54D42B621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FB903-4632-467B-9B64-14301C8FF0AD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9055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5ABE58-2EB3-C049-EAF0-608D10463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0118"/>
            <a:ext cx="10515600" cy="732155"/>
          </a:xfrm>
        </p:spPr>
        <p:txBody>
          <a:bodyPr anchor="ctr">
            <a:normAutofit/>
          </a:bodyPr>
          <a:lstStyle/>
          <a:p>
            <a:r>
              <a:rPr lang="fr-FR" dirty="0"/>
              <a:t>Idée : donner le passé en entrée du réseau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090033B-1DCC-6A38-39EC-0E3E14E38CF1}"/>
              </a:ext>
            </a:extLst>
          </p:cNvPr>
          <p:cNvSpPr txBox="1"/>
          <p:nvPr/>
        </p:nvSpPr>
        <p:spPr>
          <a:xfrm>
            <a:off x="6960774" y="2305615"/>
            <a:ext cx="439302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>
                <a:solidFill>
                  <a:schemeClr val="accent1"/>
                </a:solidFill>
              </a:rPr>
              <a:t>Pour prédire une valeur à l’instant n+1, on fournit les 50 derniers inputs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000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>
                <a:solidFill>
                  <a:schemeClr val="accent1"/>
                </a:solidFill>
              </a:rPr>
              <a:t>Le problème de la taille fixe est résolu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000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>
                <a:solidFill>
                  <a:schemeClr val="accent1"/>
                </a:solidFill>
              </a:rPr>
              <a:t>Problème : Les dépendances de plus de 50 pas de temps ne seront pas capturées par le réseau !</a:t>
            </a: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9DF7DF82-49D6-43AE-3CED-5C3AF84BCF34}"/>
              </a:ext>
            </a:extLst>
          </p:cNvPr>
          <p:cNvGrpSpPr/>
          <p:nvPr/>
        </p:nvGrpSpPr>
        <p:grpSpPr>
          <a:xfrm>
            <a:off x="548641" y="2160776"/>
            <a:ext cx="6096952" cy="3767552"/>
            <a:chOff x="548641" y="2160776"/>
            <a:chExt cx="6096952" cy="3767552"/>
          </a:xfrm>
        </p:grpSpPr>
        <p:pic>
          <p:nvPicPr>
            <p:cNvPr id="6" name="Graphique 5">
              <a:extLst>
                <a:ext uri="{FF2B5EF4-FFF2-40B4-BE49-F238E27FC236}">
                  <a16:creationId xmlns:a16="http://schemas.microsoft.com/office/drawing/2014/main" id="{680F58E9-C5FA-625B-E80E-8DC38EBC06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48641" y="2160776"/>
              <a:ext cx="6096952" cy="3767552"/>
            </a:xfrm>
            <a:prstGeom prst="rect">
              <a:avLst/>
            </a:prstGeom>
          </p:spPr>
        </p:pic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130FC0D7-35F9-0323-4EED-86F60E0A5D90}"/>
                </a:ext>
              </a:extLst>
            </p:cNvPr>
            <p:cNvSpPr txBox="1"/>
            <p:nvPr/>
          </p:nvSpPr>
          <p:spPr>
            <a:xfrm>
              <a:off x="699991" y="2350274"/>
              <a:ext cx="5888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X</a:t>
              </a:r>
              <a:r>
                <a:rPr lang="fr-FR" baseline="-25000" dirty="0"/>
                <a:t>n-49</a:t>
              </a: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44414F66-12A1-6E16-E861-D6C7FA38E9B0}"/>
                </a:ext>
              </a:extLst>
            </p:cNvPr>
            <p:cNvSpPr txBox="1"/>
            <p:nvPr/>
          </p:nvSpPr>
          <p:spPr>
            <a:xfrm>
              <a:off x="802640" y="5361235"/>
              <a:ext cx="3835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X</a:t>
              </a:r>
              <a:r>
                <a:rPr lang="fr-FR" baseline="-25000" dirty="0"/>
                <a:t>n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9852C83E-4CA4-35AD-522F-F4E8EEB5B0BB}"/>
                </a:ext>
              </a:extLst>
            </p:cNvPr>
            <p:cNvSpPr txBox="1"/>
            <p:nvPr/>
          </p:nvSpPr>
          <p:spPr>
            <a:xfrm>
              <a:off x="699991" y="3278435"/>
              <a:ext cx="5888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X</a:t>
              </a:r>
              <a:r>
                <a:rPr lang="fr-FR" baseline="-25000" dirty="0"/>
                <a:t>n-48</a:t>
              </a: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A522C76D-CD40-25C9-4848-D34885AF2AC7}"/>
                </a:ext>
              </a:extLst>
            </p:cNvPr>
            <p:cNvSpPr txBox="1"/>
            <p:nvPr/>
          </p:nvSpPr>
          <p:spPr>
            <a:xfrm>
              <a:off x="2735519" y="3859886"/>
              <a:ext cx="1190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Réseau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A543E5A4-268E-43E0-2E80-897B7499B249}"/>
                </a:ext>
              </a:extLst>
            </p:cNvPr>
            <p:cNvSpPr txBox="1"/>
            <p:nvPr/>
          </p:nvSpPr>
          <p:spPr>
            <a:xfrm>
              <a:off x="5657154" y="3859886"/>
              <a:ext cx="3251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Y</a:t>
              </a:r>
            </a:p>
          </p:txBody>
        </p:sp>
      </p:grp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6EB7044-F621-54D0-06DA-990CD5363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FB903-4632-467B-9B64-14301C8FF0AD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1200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phique 20">
            <a:extLst>
              <a:ext uri="{FF2B5EF4-FFF2-40B4-BE49-F238E27FC236}">
                <a16:creationId xmlns:a16="http://schemas.microsoft.com/office/drawing/2014/main" id="{D9C3A835-B04E-6DE7-E735-BC4B4B7495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76831" y="1937395"/>
            <a:ext cx="5196840" cy="3749040"/>
          </a:xfrm>
          <a:prstGeom prst="rect">
            <a:avLst/>
          </a:prstGeom>
        </p:spPr>
      </p:pic>
      <p:pic>
        <p:nvPicPr>
          <p:cNvPr id="16" name="Graphique 15">
            <a:extLst>
              <a:ext uri="{FF2B5EF4-FFF2-40B4-BE49-F238E27FC236}">
                <a16:creationId xmlns:a16="http://schemas.microsoft.com/office/drawing/2014/main" id="{7854675A-FF64-4514-8F8A-FF61409469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76833" y="1939854"/>
            <a:ext cx="5196840" cy="252984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E83ADDC-0B14-D050-3181-C8212F99D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RNN</a:t>
            </a:r>
          </a:p>
        </p:txBody>
      </p:sp>
      <p:pic>
        <p:nvPicPr>
          <p:cNvPr id="6" name="Graphique 5">
            <a:extLst>
              <a:ext uri="{FF2B5EF4-FFF2-40B4-BE49-F238E27FC236}">
                <a16:creationId xmlns:a16="http://schemas.microsoft.com/office/drawing/2014/main" id="{CDBFCD6F-A5AF-6C30-BFE1-96DE636692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76834" y="1939856"/>
            <a:ext cx="5187600" cy="1308310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6FA9FA0B-CCC5-397A-29E9-5C2F1C95B23C}"/>
              </a:ext>
            </a:extLst>
          </p:cNvPr>
          <p:cNvSpPr txBox="1"/>
          <p:nvPr/>
        </p:nvSpPr>
        <p:spPr>
          <a:xfrm>
            <a:off x="1683984" y="2694482"/>
            <a:ext cx="487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X</a:t>
            </a:r>
            <a:r>
              <a:rPr lang="fr-FR" sz="2400" baseline="-25000" dirty="0"/>
              <a:t>1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37C97765-85E2-698E-FDFA-F3C1961E858A}"/>
              </a:ext>
            </a:extLst>
          </p:cNvPr>
          <p:cNvSpPr txBox="1"/>
          <p:nvPr/>
        </p:nvSpPr>
        <p:spPr>
          <a:xfrm>
            <a:off x="1683984" y="5132751"/>
            <a:ext cx="487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X</a:t>
            </a:r>
            <a:r>
              <a:rPr lang="fr-FR" sz="2400" baseline="-25000" dirty="0"/>
              <a:t>3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8EDC87D8-9ADE-77FD-A9F7-043BC55262C7}"/>
              </a:ext>
            </a:extLst>
          </p:cNvPr>
          <p:cNvSpPr txBox="1"/>
          <p:nvPr/>
        </p:nvSpPr>
        <p:spPr>
          <a:xfrm>
            <a:off x="1683984" y="3911223"/>
            <a:ext cx="487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X</a:t>
            </a:r>
            <a:r>
              <a:rPr lang="fr-FR" sz="2400" baseline="-25000" dirty="0"/>
              <a:t>2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2A349C82-243E-EF83-FF2B-E2527DBAC80D}"/>
              </a:ext>
            </a:extLst>
          </p:cNvPr>
          <p:cNvSpPr txBox="1"/>
          <p:nvPr/>
        </p:nvSpPr>
        <p:spPr>
          <a:xfrm>
            <a:off x="5656544" y="2694482"/>
            <a:ext cx="487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Y</a:t>
            </a:r>
            <a:r>
              <a:rPr lang="fr-FR" sz="2400" baseline="-25000" dirty="0"/>
              <a:t>1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C0C1339A-EE3E-BD44-C004-A44EE7630466}"/>
              </a:ext>
            </a:extLst>
          </p:cNvPr>
          <p:cNvSpPr txBox="1"/>
          <p:nvPr/>
        </p:nvSpPr>
        <p:spPr>
          <a:xfrm>
            <a:off x="5656544" y="5132750"/>
            <a:ext cx="487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Y</a:t>
            </a:r>
            <a:r>
              <a:rPr lang="fr-FR" sz="2400" baseline="-25000" dirty="0"/>
              <a:t>3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4C53819F-AAC4-B89D-C9B9-C08F55FCE4A2}"/>
              </a:ext>
            </a:extLst>
          </p:cNvPr>
          <p:cNvSpPr txBox="1"/>
          <p:nvPr/>
        </p:nvSpPr>
        <p:spPr>
          <a:xfrm>
            <a:off x="5656544" y="3922016"/>
            <a:ext cx="487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Y</a:t>
            </a:r>
            <a:r>
              <a:rPr lang="fr-FR" sz="2400" baseline="-25000" dirty="0"/>
              <a:t>2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AB0BDF57-5040-8F3D-1FDF-695EB3D1031D}"/>
              </a:ext>
            </a:extLst>
          </p:cNvPr>
          <p:cNvSpPr txBox="1"/>
          <p:nvPr/>
        </p:nvSpPr>
        <p:spPr>
          <a:xfrm>
            <a:off x="3403459" y="2725259"/>
            <a:ext cx="934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Réseau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B1092EAF-50D2-E7D7-A5BE-1239AFF7FF3B}"/>
              </a:ext>
            </a:extLst>
          </p:cNvPr>
          <p:cNvSpPr txBox="1"/>
          <p:nvPr/>
        </p:nvSpPr>
        <p:spPr>
          <a:xfrm>
            <a:off x="3403459" y="5169934"/>
            <a:ext cx="934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Réseau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7A185554-E5FF-F480-EFF3-4FB2F471C004}"/>
              </a:ext>
            </a:extLst>
          </p:cNvPr>
          <p:cNvSpPr txBox="1"/>
          <p:nvPr/>
        </p:nvSpPr>
        <p:spPr>
          <a:xfrm>
            <a:off x="3403459" y="3949331"/>
            <a:ext cx="934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Réseau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72099908-52D5-15A2-0C9D-515A5F68ACF3}"/>
              </a:ext>
            </a:extLst>
          </p:cNvPr>
          <p:cNvSpPr txBox="1"/>
          <p:nvPr/>
        </p:nvSpPr>
        <p:spPr>
          <a:xfrm>
            <a:off x="3403459" y="1974500"/>
            <a:ext cx="934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cste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F5FE7A82-B583-8997-668B-69FD474AE2E3}"/>
              </a:ext>
            </a:extLst>
          </p:cNvPr>
          <p:cNvSpPr txBox="1"/>
          <p:nvPr/>
        </p:nvSpPr>
        <p:spPr>
          <a:xfrm>
            <a:off x="3896054" y="2363258"/>
            <a:ext cx="6019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b="1" dirty="0">
                <a:solidFill>
                  <a:srgbClr val="0E8088"/>
                </a:solidFill>
              </a:rPr>
              <a:t>H</a:t>
            </a:r>
            <a:r>
              <a:rPr lang="fr-FR" b="1" baseline="-25000" dirty="0">
                <a:solidFill>
                  <a:srgbClr val="0E8088"/>
                </a:solidFill>
              </a:rPr>
              <a:t>0</a:t>
            </a:r>
            <a:endParaRPr lang="fr-FR" sz="1800" b="1" baseline="-25000" dirty="0">
              <a:solidFill>
                <a:srgbClr val="0E8088"/>
              </a:solidFill>
            </a:endParaRP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72374246-449A-BE36-B379-D894A90780EF}"/>
              </a:ext>
            </a:extLst>
          </p:cNvPr>
          <p:cNvSpPr txBox="1"/>
          <p:nvPr/>
        </p:nvSpPr>
        <p:spPr>
          <a:xfrm>
            <a:off x="3896054" y="3545528"/>
            <a:ext cx="6019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b="1" dirty="0">
                <a:solidFill>
                  <a:srgbClr val="0E8088"/>
                </a:solidFill>
              </a:rPr>
              <a:t>H</a:t>
            </a:r>
            <a:r>
              <a:rPr lang="fr-FR" b="1" baseline="-25000" dirty="0">
                <a:solidFill>
                  <a:srgbClr val="0E8088"/>
                </a:solidFill>
              </a:rPr>
              <a:t>1</a:t>
            </a:r>
            <a:endParaRPr lang="fr-FR" sz="1800" b="1" baseline="-25000" dirty="0">
              <a:solidFill>
                <a:srgbClr val="0E8088"/>
              </a:solidFill>
            </a:endParaRP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9C2297CE-52F7-7A21-4C17-A538304B3628}"/>
              </a:ext>
            </a:extLst>
          </p:cNvPr>
          <p:cNvSpPr txBox="1"/>
          <p:nvPr/>
        </p:nvSpPr>
        <p:spPr>
          <a:xfrm>
            <a:off x="3896054" y="4769310"/>
            <a:ext cx="6019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b="1" dirty="0">
                <a:solidFill>
                  <a:srgbClr val="0E8088"/>
                </a:solidFill>
              </a:rPr>
              <a:t>H</a:t>
            </a:r>
            <a:r>
              <a:rPr lang="fr-FR" b="1" baseline="-25000" dirty="0">
                <a:solidFill>
                  <a:srgbClr val="0E8088"/>
                </a:solidFill>
              </a:rPr>
              <a:t>2</a:t>
            </a:r>
            <a:endParaRPr lang="fr-FR" sz="1800" b="1" baseline="-25000" dirty="0">
              <a:solidFill>
                <a:srgbClr val="0E8088"/>
              </a:solidFill>
            </a:endParaRP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5899E7C2-36D5-12F7-2932-63DC9366A30F}"/>
              </a:ext>
            </a:extLst>
          </p:cNvPr>
          <p:cNvSpPr txBox="1"/>
          <p:nvPr/>
        </p:nvSpPr>
        <p:spPr>
          <a:xfrm>
            <a:off x="3896054" y="5740414"/>
            <a:ext cx="6019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b="1" dirty="0">
                <a:solidFill>
                  <a:srgbClr val="0E8088"/>
                </a:solidFill>
              </a:rPr>
              <a:t>H</a:t>
            </a:r>
            <a:r>
              <a:rPr lang="fr-FR" b="1" baseline="-25000" dirty="0">
                <a:solidFill>
                  <a:srgbClr val="0E8088"/>
                </a:solidFill>
              </a:rPr>
              <a:t>3</a:t>
            </a:r>
            <a:endParaRPr lang="fr-FR" sz="1800" b="1" baseline="-25000" dirty="0">
              <a:solidFill>
                <a:srgbClr val="0E8088"/>
              </a:solidFill>
            </a:endParaRPr>
          </a:p>
        </p:txBody>
      </p:sp>
      <p:sp>
        <p:nvSpPr>
          <p:cNvPr id="37" name="Espace réservé du numéro de diapositive 36">
            <a:extLst>
              <a:ext uri="{FF2B5EF4-FFF2-40B4-BE49-F238E27FC236}">
                <a16:creationId xmlns:a16="http://schemas.microsoft.com/office/drawing/2014/main" id="{83E567F7-BC7F-419A-C6C9-DD2BC2681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FB903-4632-467B-9B64-14301C8FF0AD}" type="slidenum">
              <a:rPr lang="fr-FR" smtClean="0"/>
              <a:t>15</a:t>
            </a:fld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C68B737-4D34-F951-8783-E5169BE33030}"/>
              </a:ext>
            </a:extLst>
          </p:cNvPr>
          <p:cNvSpPr txBox="1"/>
          <p:nvPr/>
        </p:nvSpPr>
        <p:spPr>
          <a:xfrm>
            <a:off x="7460405" y="3552684"/>
            <a:ext cx="40604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Pb : mémoire à court terme (</a:t>
            </a:r>
            <a:r>
              <a:rPr lang="fr-FR" sz="2400" i="1" dirty="0"/>
              <a:t>gradient </a:t>
            </a:r>
            <a:r>
              <a:rPr lang="fr-FR" sz="2400" i="1" dirty="0" err="1"/>
              <a:t>vanishing</a:t>
            </a:r>
            <a:r>
              <a:rPr lang="fr-FR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632158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83ADDC-0B14-D050-3181-C8212F99D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0118"/>
            <a:ext cx="10515600" cy="7321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kern="1200">
                <a:latin typeface="+mj-lt"/>
                <a:ea typeface="+mj-ea"/>
                <a:cs typeface="+mj-cs"/>
              </a:rPr>
              <a:t>LSTM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D82A6EE-1BD1-05B5-F7D4-4951A5092825}"/>
              </a:ext>
            </a:extLst>
          </p:cNvPr>
          <p:cNvSpPr txBox="1"/>
          <p:nvPr/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2800" dirty="0">
                <a:solidFill>
                  <a:schemeClr val="accent1"/>
                </a:solidFill>
              </a:rPr>
              <a:t>1) La mémoire garde seulement les </a:t>
            </a:r>
            <a:r>
              <a:rPr lang="fr-FR" sz="2800" dirty="0" err="1">
                <a:solidFill>
                  <a:schemeClr val="accent1"/>
                </a:solidFill>
              </a:rPr>
              <a:t>features</a:t>
            </a:r>
            <a:r>
              <a:rPr lang="fr-FR" sz="2800" dirty="0">
                <a:solidFill>
                  <a:schemeClr val="accent1"/>
                </a:solidFill>
              </a:rPr>
              <a:t> importantes à chaque instant </a:t>
            </a:r>
          </a:p>
          <a:p>
            <a:pPr marL="514350" indent="-514350">
              <a:lnSpc>
                <a:spcPct val="90000"/>
              </a:lnSpc>
              <a:spcAft>
                <a:spcPts val="600"/>
              </a:spcAft>
              <a:buAutoNum type="arabicParenR"/>
            </a:pPr>
            <a:endParaRPr lang="fr-FR" sz="2800" dirty="0">
              <a:solidFill>
                <a:schemeClr val="accent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2800" dirty="0">
                <a:solidFill>
                  <a:schemeClr val="accent1"/>
                </a:solidFill>
              </a:rPr>
              <a:t>2) La mémoire oublie au fur et à mesure les </a:t>
            </a:r>
            <a:r>
              <a:rPr lang="fr-FR" sz="2800" dirty="0" err="1">
                <a:solidFill>
                  <a:schemeClr val="accent1"/>
                </a:solidFill>
              </a:rPr>
              <a:t>features</a:t>
            </a:r>
            <a:r>
              <a:rPr lang="fr-FR" sz="2800" dirty="0">
                <a:solidFill>
                  <a:schemeClr val="accent1"/>
                </a:solidFill>
              </a:rPr>
              <a:t> obsolètes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2800" dirty="0">
                <a:solidFill>
                  <a:schemeClr val="accent1"/>
                </a:solidFill>
              </a:rPr>
              <a:t>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2800" dirty="0">
                <a:solidFill>
                  <a:schemeClr val="accent1"/>
                </a:solidFill>
              </a:rPr>
              <a:t>3) La sortie de la couche ne prend en compte que la partie utile de la mémoire à l’instant t</a:t>
            </a:r>
          </a:p>
        </p:txBody>
      </p:sp>
      <p:pic>
        <p:nvPicPr>
          <p:cNvPr id="4098" name="Picture 2" descr="Long short-term memory - Wikipedia">
            <a:extLst>
              <a:ext uri="{FF2B5EF4-FFF2-40B4-BE49-F238E27FC236}">
                <a16:creationId xmlns:a16="http://schemas.microsoft.com/office/drawing/2014/main" id="{1367F5AC-920A-93A8-4E85-B0ADDA76E1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19799" y="1825625"/>
            <a:ext cx="5747447" cy="393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Espace réservé du numéro de diapositive 36" hidden="1">
            <a:extLst>
              <a:ext uri="{FF2B5EF4-FFF2-40B4-BE49-F238E27FC236}">
                <a16:creationId xmlns:a16="http://schemas.microsoft.com/office/drawing/2014/main" id="{83E567F7-BC7F-419A-C6C9-DD2BC2681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367FB903-4632-467B-9B64-14301C8FF0AD}" type="slidenum">
              <a:rPr lang="fr-FR" smtClean="0"/>
              <a:pPr>
                <a:spcAft>
                  <a:spcPts val="600"/>
                </a:spcAft>
              </a:pPr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50517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83ADDC-0B14-D050-3181-C8212F99D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0118"/>
            <a:ext cx="10515600" cy="7321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kern="1200">
                <a:latin typeface="+mj-lt"/>
                <a:ea typeface="+mj-ea"/>
                <a:cs typeface="+mj-cs"/>
              </a:rPr>
              <a:t>LSTM</a:t>
            </a:r>
          </a:p>
        </p:txBody>
      </p:sp>
      <p:pic>
        <p:nvPicPr>
          <p:cNvPr id="4098" name="Picture 2" descr="Long short-term memory - Wikipedia">
            <a:extLst>
              <a:ext uri="{FF2B5EF4-FFF2-40B4-BE49-F238E27FC236}">
                <a16:creationId xmlns:a16="http://schemas.microsoft.com/office/drawing/2014/main" id="{1367F5AC-920A-93A8-4E85-B0ADDA76E1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8535" y="1266323"/>
            <a:ext cx="7827096" cy="5361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Espace réservé du numéro de diapositive 36" hidden="1">
            <a:extLst>
              <a:ext uri="{FF2B5EF4-FFF2-40B4-BE49-F238E27FC236}">
                <a16:creationId xmlns:a16="http://schemas.microsoft.com/office/drawing/2014/main" id="{83E567F7-BC7F-419A-C6C9-DD2BC2681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367FB903-4632-467B-9B64-14301C8FF0AD}" type="slidenum">
              <a:rPr lang="fr-FR" smtClean="0"/>
              <a:pPr>
                <a:spcAft>
                  <a:spcPts val="600"/>
                </a:spcAft>
              </a:pPr>
              <a:t>17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BAA18CC-5B0C-1765-50AE-E7C9FB8263FA}"/>
              </a:ext>
            </a:extLst>
          </p:cNvPr>
          <p:cNvSpPr txBox="1"/>
          <p:nvPr/>
        </p:nvSpPr>
        <p:spPr>
          <a:xfrm>
            <a:off x="9189720" y="2148840"/>
            <a:ext cx="223113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err="1"/>
              <a:t>xt</a:t>
            </a:r>
            <a:r>
              <a:rPr lang="fr-FR" sz="2400" dirty="0"/>
              <a:t> : input</a:t>
            </a:r>
          </a:p>
          <a:p>
            <a:endParaRPr lang="fr-FR" sz="2400" dirty="0"/>
          </a:p>
          <a:p>
            <a:r>
              <a:rPr lang="fr-FR" sz="2400" dirty="0" err="1"/>
              <a:t>ht</a:t>
            </a:r>
            <a:r>
              <a:rPr lang="fr-FR" sz="2400" dirty="0"/>
              <a:t> : output</a:t>
            </a:r>
          </a:p>
          <a:p>
            <a:endParaRPr lang="fr-FR" sz="2400" dirty="0"/>
          </a:p>
          <a:p>
            <a:r>
              <a:rPr lang="fr-FR" sz="2400" dirty="0"/>
              <a:t>ct : « memory »</a:t>
            </a:r>
          </a:p>
        </p:txBody>
      </p: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1ED2934D-4DC0-BCD0-9CF3-45122E2962BE}"/>
              </a:ext>
            </a:extLst>
          </p:cNvPr>
          <p:cNvCxnSpPr/>
          <p:nvPr/>
        </p:nvCxnSpPr>
        <p:spPr>
          <a:xfrm>
            <a:off x="838200" y="3575304"/>
            <a:ext cx="1914144" cy="192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938F071C-B67B-28BF-29C9-8138B60DD909}"/>
              </a:ext>
            </a:extLst>
          </p:cNvPr>
          <p:cNvSpPr txBox="1"/>
          <p:nvPr/>
        </p:nvSpPr>
        <p:spPr>
          <a:xfrm>
            <a:off x="173736" y="3173200"/>
            <a:ext cx="969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Forget </a:t>
            </a:r>
            <a:r>
              <a:rPr lang="fr-FR" dirty="0" err="1"/>
              <a:t>gate</a:t>
            </a:r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C69B2E1-7C23-5508-1F99-93C940A18A98}"/>
              </a:ext>
            </a:extLst>
          </p:cNvPr>
          <p:cNvSpPr txBox="1"/>
          <p:nvPr/>
        </p:nvSpPr>
        <p:spPr>
          <a:xfrm>
            <a:off x="3874008" y="4647604"/>
            <a:ext cx="12679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Candidate </a:t>
            </a:r>
            <a:r>
              <a:rPr lang="fr-FR" dirty="0" err="1"/>
              <a:t>gate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1F453D9-A07E-BF92-9218-001632BE68E5}"/>
              </a:ext>
            </a:extLst>
          </p:cNvPr>
          <p:cNvSpPr txBox="1"/>
          <p:nvPr/>
        </p:nvSpPr>
        <p:spPr>
          <a:xfrm>
            <a:off x="6077797" y="4666720"/>
            <a:ext cx="969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Output </a:t>
            </a:r>
            <a:r>
              <a:rPr lang="fr-FR" dirty="0" err="1"/>
              <a:t>gate</a:t>
            </a:r>
            <a:endParaRPr lang="fr-FR" dirty="0"/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B7961F63-2D03-1096-64EF-27105844B124}"/>
              </a:ext>
            </a:extLst>
          </p:cNvPr>
          <p:cNvCxnSpPr>
            <a:cxnSpLocks/>
          </p:cNvCxnSpPr>
          <p:nvPr/>
        </p:nvCxnSpPr>
        <p:spPr>
          <a:xfrm flipV="1">
            <a:off x="4375489" y="3819531"/>
            <a:ext cx="132503" cy="8280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B11B8BF0-16CE-A2BA-8825-9530ECD94794}"/>
              </a:ext>
            </a:extLst>
          </p:cNvPr>
          <p:cNvCxnSpPr>
            <a:cxnSpLocks/>
          </p:cNvCxnSpPr>
          <p:nvPr/>
        </p:nvCxnSpPr>
        <p:spPr>
          <a:xfrm flipH="1" flipV="1">
            <a:off x="5326550" y="4236082"/>
            <a:ext cx="769450" cy="4306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0A1E931A-8988-86B2-9383-844717A5D205}"/>
              </a:ext>
            </a:extLst>
          </p:cNvPr>
          <p:cNvCxnSpPr>
            <a:cxnSpLocks/>
          </p:cNvCxnSpPr>
          <p:nvPr/>
        </p:nvCxnSpPr>
        <p:spPr>
          <a:xfrm flipV="1">
            <a:off x="2989919" y="3813202"/>
            <a:ext cx="699515" cy="853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F33B2D3C-FB44-6659-C25B-6269CB037859}"/>
              </a:ext>
            </a:extLst>
          </p:cNvPr>
          <p:cNvSpPr txBox="1"/>
          <p:nvPr/>
        </p:nvSpPr>
        <p:spPr>
          <a:xfrm>
            <a:off x="2442168" y="4677804"/>
            <a:ext cx="1267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Input </a:t>
            </a:r>
            <a:r>
              <a:rPr lang="fr-FR" dirty="0" err="1"/>
              <a:t>gate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59419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67B4DACE-6329-448D-A611-5302B949C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94811" y="1656152"/>
            <a:ext cx="6576749" cy="2387600"/>
          </a:xfrm>
        </p:spPr>
        <p:txBody>
          <a:bodyPr>
            <a:normAutofit fontScale="90000"/>
          </a:bodyPr>
          <a:lstStyle/>
          <a:p>
            <a:r>
              <a:rPr lang="fr-FR" dirty="0"/>
              <a:t>4. Sentiment </a:t>
            </a:r>
            <a:r>
              <a:rPr lang="fr-FR" dirty="0" err="1"/>
              <a:t>analysis</a:t>
            </a:r>
            <a:r>
              <a:rPr lang="fr-FR" dirty="0"/>
              <a:t> et générateur de texte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EF4CF9E-D59D-3067-63E7-0767002882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21370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7D22EC12-35D8-4694-95F1-B2D23B7AE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Sentiment </a:t>
            </a:r>
            <a:r>
              <a:rPr lang="fr-FR" dirty="0" err="1"/>
              <a:t>analysis</a:t>
            </a:r>
            <a:endParaRPr lang="fr-FR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00BA479-CCE2-8379-4A91-CF50899D3C06}"/>
              </a:ext>
            </a:extLst>
          </p:cNvPr>
          <p:cNvSpPr txBox="1"/>
          <p:nvPr/>
        </p:nvSpPr>
        <p:spPr>
          <a:xfrm>
            <a:off x="695325" y="1533525"/>
            <a:ext cx="43624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 err="1"/>
              <a:t>Dataset</a:t>
            </a:r>
            <a:r>
              <a:rPr lang="fr-FR" sz="2800" dirty="0"/>
              <a:t> : 515738 couples (</a:t>
            </a:r>
            <a:r>
              <a:rPr lang="fr-FR" sz="2800" dirty="0" err="1"/>
              <a:t>review</a:t>
            </a:r>
            <a:r>
              <a:rPr lang="fr-FR" sz="2800" dirty="0"/>
              <a:t>, positive)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8BF268C-8AC1-A475-D8FD-2D145607BA28}"/>
              </a:ext>
            </a:extLst>
          </p:cNvPr>
          <p:cNvSpPr txBox="1"/>
          <p:nvPr/>
        </p:nvSpPr>
        <p:spPr>
          <a:xfrm>
            <a:off x="675073" y="2779112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(</a:t>
            </a:r>
            <a:r>
              <a:rPr lang="fr-FR" dirty="0" err="1"/>
              <a:t>Rooms</a:t>
            </a:r>
            <a:r>
              <a:rPr lang="fr-FR" dirty="0"/>
              <a:t> are </a:t>
            </a:r>
            <a:r>
              <a:rPr lang="fr-FR" dirty="0" err="1"/>
              <a:t>nice</a:t>
            </a:r>
            <a:r>
              <a:rPr lang="fr-FR" dirty="0"/>
              <a:t> but for </a:t>
            </a:r>
            <a:r>
              <a:rPr lang="fr-FR" dirty="0" err="1"/>
              <a:t>elderly</a:t>
            </a:r>
            <a:r>
              <a:rPr lang="fr-FR" dirty="0"/>
              <a:t> a bit </a:t>
            </a:r>
            <a:r>
              <a:rPr lang="fr-FR" dirty="0" err="1"/>
              <a:t>difficult</a:t>
            </a:r>
            <a:r>
              <a:rPr lang="fr-FR" dirty="0"/>
              <a:t> as </a:t>
            </a:r>
            <a:r>
              <a:rPr lang="fr-FR" dirty="0" err="1"/>
              <a:t>most</a:t>
            </a:r>
            <a:r>
              <a:rPr lang="fr-FR" dirty="0"/>
              <a:t> </a:t>
            </a:r>
            <a:r>
              <a:rPr lang="fr-FR" dirty="0" err="1"/>
              <a:t>rooms</a:t>
            </a:r>
            <a:r>
              <a:rPr lang="fr-FR" dirty="0"/>
              <a:t> are </a:t>
            </a:r>
            <a:r>
              <a:rPr lang="fr-FR" dirty="0" err="1"/>
              <a:t>two</a:t>
            </a:r>
            <a:r>
              <a:rPr lang="fr-FR" dirty="0"/>
              <a:t> story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narrow</a:t>
            </a:r>
            <a:r>
              <a:rPr lang="fr-FR" dirty="0"/>
              <a:t> </a:t>
            </a:r>
            <a:r>
              <a:rPr lang="fr-FR" dirty="0" err="1"/>
              <a:t>steps</a:t>
            </a:r>
            <a:r>
              <a:rPr lang="fr-FR" dirty="0"/>
              <a:t>, </a:t>
            </a:r>
            <a:r>
              <a:rPr lang="fr-FR" dirty="0" err="1"/>
              <a:t>so</a:t>
            </a:r>
            <a:r>
              <a:rPr lang="fr-FR" dirty="0"/>
              <a:t> </a:t>
            </a:r>
            <a:r>
              <a:rPr lang="fr-FR" dirty="0" err="1"/>
              <a:t>ask</a:t>
            </a:r>
            <a:r>
              <a:rPr lang="fr-FR" dirty="0"/>
              <a:t> for single </a:t>
            </a:r>
            <a:r>
              <a:rPr lang="fr-FR" dirty="0" err="1"/>
              <a:t>level</a:t>
            </a:r>
            <a:r>
              <a:rPr lang="fr-FR" dirty="0"/>
              <a:t>. Inside the </a:t>
            </a:r>
            <a:r>
              <a:rPr lang="fr-FR" dirty="0" err="1"/>
              <a:t>rooms</a:t>
            </a:r>
            <a:r>
              <a:rPr lang="fr-FR" dirty="0"/>
              <a:t> are </a:t>
            </a:r>
            <a:r>
              <a:rPr lang="fr-FR" dirty="0" err="1"/>
              <a:t>very</a:t>
            </a:r>
            <a:r>
              <a:rPr lang="fr-FR" dirty="0"/>
              <a:t>, </a:t>
            </a:r>
            <a:r>
              <a:rPr lang="fr-FR" dirty="0" err="1"/>
              <a:t>very</a:t>
            </a:r>
            <a:r>
              <a:rPr lang="fr-FR" dirty="0"/>
              <a:t> basic, </a:t>
            </a:r>
            <a:r>
              <a:rPr lang="fr-FR" dirty="0" err="1"/>
              <a:t>just</a:t>
            </a:r>
            <a:r>
              <a:rPr lang="fr-FR" dirty="0"/>
              <a:t> </a:t>
            </a:r>
            <a:r>
              <a:rPr lang="fr-FR" dirty="0" err="1"/>
              <a:t>tea</a:t>
            </a:r>
            <a:r>
              <a:rPr lang="fr-FR" dirty="0"/>
              <a:t>, coffee and boiler and no bar, </a:t>
            </a:r>
            <a:r>
              <a:rPr lang="fr-FR" dirty="0" err="1"/>
              <a:t>empty</a:t>
            </a:r>
            <a:r>
              <a:rPr lang="fr-FR" dirty="0"/>
              <a:t> </a:t>
            </a:r>
            <a:r>
              <a:rPr lang="fr-FR" dirty="0" err="1"/>
              <a:t>fridge</a:t>
            </a:r>
            <a:r>
              <a:rPr lang="fr-FR" dirty="0"/>
              <a:t>.  Location </a:t>
            </a:r>
            <a:r>
              <a:rPr lang="fr-FR" dirty="0" err="1"/>
              <a:t>was</a:t>
            </a:r>
            <a:r>
              <a:rPr lang="fr-FR" dirty="0"/>
              <a:t> good and staff </a:t>
            </a:r>
            <a:r>
              <a:rPr lang="fr-FR" dirty="0" err="1"/>
              <a:t>were</a:t>
            </a:r>
            <a:r>
              <a:rPr lang="fr-FR" dirty="0"/>
              <a:t> ok. It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cute</a:t>
            </a:r>
            <a:r>
              <a:rPr lang="fr-FR" dirty="0"/>
              <a:t> </a:t>
            </a:r>
            <a:r>
              <a:rPr lang="fr-FR" dirty="0" err="1"/>
              <a:t>hotel</a:t>
            </a:r>
            <a:r>
              <a:rPr lang="fr-FR" dirty="0"/>
              <a:t>, the breakfast range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nice</a:t>
            </a:r>
            <a:r>
              <a:rPr lang="fr-FR" dirty="0"/>
              <a:t>. Will go back, 1) 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064C25C-F1EE-B280-AC59-A1FF329BAEBE}"/>
              </a:ext>
            </a:extLst>
          </p:cNvPr>
          <p:cNvSpPr txBox="1"/>
          <p:nvPr/>
        </p:nvSpPr>
        <p:spPr>
          <a:xfrm>
            <a:off x="7868944" y="2629507"/>
            <a:ext cx="36479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err="1"/>
              <a:t>Tokenization</a:t>
            </a:r>
            <a:r>
              <a:rPr lang="fr-FR" sz="2400" dirty="0"/>
              <a:t> : </a:t>
            </a:r>
            <a:r>
              <a:rPr lang="fr-FR" sz="2400" dirty="0" err="1"/>
              <a:t>Subwords</a:t>
            </a:r>
            <a:endParaRPr lang="fr-FR" sz="240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911AFCF-8ECC-9F45-F5ED-EB091B0C2B9E}"/>
              </a:ext>
            </a:extLst>
          </p:cNvPr>
          <p:cNvSpPr txBox="1"/>
          <p:nvPr/>
        </p:nvSpPr>
        <p:spPr>
          <a:xfrm>
            <a:off x="2624831" y="5220073"/>
            <a:ext cx="69423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Objectif : prendre en entrée une phrase et pouvoir déterminer si elle est positive ou non</a:t>
            </a:r>
          </a:p>
        </p:txBody>
      </p:sp>
    </p:spTree>
    <p:extLst>
      <p:ext uri="{BB962C8B-B14F-4D97-AF65-F5344CB8AC3E}">
        <p14:creationId xmlns:p14="http://schemas.microsoft.com/office/powerpoint/2010/main" val="640189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67B4DACE-6329-448D-A611-5302B949C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94811" y="1656152"/>
            <a:ext cx="6576749" cy="2387600"/>
          </a:xfrm>
        </p:spPr>
        <p:txBody>
          <a:bodyPr>
            <a:normAutofit/>
          </a:bodyPr>
          <a:lstStyle/>
          <a:p>
            <a:r>
              <a:rPr lang="fr-FR" dirty="0"/>
              <a:t>1. Présentation du NLP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EF4CF9E-D59D-3067-63E7-0767002882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52064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7D22EC12-35D8-4694-95F1-B2D23B7AE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Générateur de contes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E1B740-509B-C33D-EF8D-B56BA2900856}"/>
              </a:ext>
            </a:extLst>
          </p:cNvPr>
          <p:cNvSpPr txBox="1"/>
          <p:nvPr/>
        </p:nvSpPr>
        <p:spPr>
          <a:xfrm>
            <a:off x="3966363" y="1402949"/>
            <a:ext cx="3888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err="1"/>
              <a:t>Dataset</a:t>
            </a:r>
            <a:r>
              <a:rPr lang="fr-FR" sz="2400" dirty="0"/>
              <a:t> : Plein de contes (j’ai pas compté)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992E2D5-3F4F-0A87-5BAB-5D1B0E907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184" y="1304925"/>
            <a:ext cx="3675179" cy="5457824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24E6DBF-004E-C155-30E0-E989C7AC18F8}"/>
              </a:ext>
            </a:extLst>
          </p:cNvPr>
          <p:cNvSpPr txBox="1"/>
          <p:nvPr/>
        </p:nvSpPr>
        <p:spPr>
          <a:xfrm>
            <a:off x="8553450" y="1402949"/>
            <a:ext cx="2976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err="1"/>
              <a:t>Tokens</a:t>
            </a:r>
            <a:r>
              <a:rPr lang="fr-FR" sz="2400" dirty="0"/>
              <a:t> : mots entiers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02F97AF-2654-7A1C-7BAC-DA9396F656F3}"/>
              </a:ext>
            </a:extLst>
          </p:cNvPr>
          <p:cNvSpPr txBox="1"/>
          <p:nvPr/>
        </p:nvSpPr>
        <p:spPr>
          <a:xfrm>
            <a:off x="4253606" y="4400923"/>
            <a:ext cx="69423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Objectif : prendre en entrée un début d’histoire, et pouvoir générer automatiquement la suite</a:t>
            </a:r>
          </a:p>
        </p:txBody>
      </p:sp>
    </p:spTree>
    <p:extLst>
      <p:ext uri="{BB962C8B-B14F-4D97-AF65-F5344CB8AC3E}">
        <p14:creationId xmlns:p14="http://schemas.microsoft.com/office/powerpoint/2010/main" val="2690743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67B4DACE-6329-448D-A611-5302B949C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94811" y="1656152"/>
            <a:ext cx="6576749" cy="2387600"/>
          </a:xfrm>
        </p:spPr>
        <p:txBody>
          <a:bodyPr>
            <a:normAutofit/>
          </a:bodyPr>
          <a:lstStyle/>
          <a:p>
            <a:r>
              <a:rPr lang="fr-FR" dirty="0"/>
              <a:t>5. Pour aller plus loin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EF4CF9E-D59D-3067-63E7-0767002882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10358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7D22EC12-35D8-4694-95F1-B2D23B7AE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suite ?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6028579-F9D2-60A7-0A3F-355F592282DF}"/>
              </a:ext>
            </a:extLst>
          </p:cNvPr>
          <p:cNvSpPr txBox="1"/>
          <p:nvPr/>
        </p:nvSpPr>
        <p:spPr>
          <a:xfrm>
            <a:off x="2697702" y="2592345"/>
            <a:ext cx="67965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Prise en compte de la ponctuation, pour pouvoir générer directement un texte lisible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Analyse de sentiments avec plus de classes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Améliorer les performances de nos modèles</a:t>
            </a:r>
          </a:p>
        </p:txBody>
      </p:sp>
    </p:spTree>
    <p:extLst>
      <p:ext uri="{BB962C8B-B14F-4D97-AF65-F5344CB8AC3E}">
        <p14:creationId xmlns:p14="http://schemas.microsoft.com/office/powerpoint/2010/main" val="928513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7D22EC12-35D8-4694-95F1-B2D23B7AE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Natural </a:t>
            </a:r>
            <a:r>
              <a:rPr lang="fr-FR" dirty="0" err="1"/>
              <a:t>Language</a:t>
            </a:r>
            <a:r>
              <a:rPr lang="fr-FR" dirty="0"/>
              <a:t> </a:t>
            </a:r>
            <a:r>
              <a:rPr lang="fr-FR" dirty="0" err="1"/>
              <a:t>Processing</a:t>
            </a:r>
            <a:endParaRPr lang="fr-FR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FCDE5A7-2D65-9DAC-93C1-F904FFE6961F}"/>
              </a:ext>
            </a:extLst>
          </p:cNvPr>
          <p:cNvSpPr txBox="1"/>
          <p:nvPr/>
        </p:nvSpPr>
        <p:spPr>
          <a:xfrm>
            <a:off x="838200" y="1518082"/>
            <a:ext cx="91491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latin typeface="Arial" panose="020B0604020202020204" pitchFamily="34" charset="0"/>
                <a:cs typeface="Arial" panose="020B0604020202020204" pitchFamily="34" charset="0"/>
              </a:rPr>
              <a:t>Branche de l’IA qui s’intéresse au traitement du langage humain – écrit ou oral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451D199-3033-6029-73CD-1F58921BE56C}"/>
              </a:ext>
            </a:extLst>
          </p:cNvPr>
          <p:cNvSpPr txBox="1"/>
          <p:nvPr/>
        </p:nvSpPr>
        <p:spPr>
          <a:xfrm>
            <a:off x="1180730" y="2645546"/>
            <a:ext cx="5237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Applications ?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D318F87-E784-FAAC-3F9E-30174E29245A}"/>
              </a:ext>
            </a:extLst>
          </p:cNvPr>
          <p:cNvSpPr txBox="1"/>
          <p:nvPr/>
        </p:nvSpPr>
        <p:spPr>
          <a:xfrm>
            <a:off x="5291091" y="3089456"/>
            <a:ext cx="3808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err="1"/>
              <a:t>Chatbots</a:t>
            </a:r>
            <a:endParaRPr lang="fr-FR" sz="2400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A22446B-E6FB-EAE4-61B9-9BDA14EA8A24}"/>
              </a:ext>
            </a:extLst>
          </p:cNvPr>
          <p:cNvSpPr txBox="1"/>
          <p:nvPr/>
        </p:nvSpPr>
        <p:spPr>
          <a:xfrm>
            <a:off x="7609642" y="3383408"/>
            <a:ext cx="3808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Générateur de texte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E9B02A4-40A7-34DD-2342-B79D16C72D3D}"/>
              </a:ext>
            </a:extLst>
          </p:cNvPr>
          <p:cNvSpPr txBox="1"/>
          <p:nvPr/>
        </p:nvSpPr>
        <p:spPr>
          <a:xfrm>
            <a:off x="6178859" y="5003460"/>
            <a:ext cx="3808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Analyse de sentiments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AA6615B-C04E-1BB7-27B9-B9960C4A514E}"/>
              </a:ext>
            </a:extLst>
          </p:cNvPr>
          <p:cNvSpPr txBox="1"/>
          <p:nvPr/>
        </p:nvSpPr>
        <p:spPr>
          <a:xfrm>
            <a:off x="1895382" y="4754974"/>
            <a:ext cx="3808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Résumer un texte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32EDB0D-912E-1B05-EEC4-AD22F19A4C01}"/>
              </a:ext>
            </a:extLst>
          </p:cNvPr>
          <p:cNvSpPr txBox="1"/>
          <p:nvPr/>
        </p:nvSpPr>
        <p:spPr>
          <a:xfrm>
            <a:off x="2391052" y="3739866"/>
            <a:ext cx="3808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Traduction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4D3C8949-ED05-11C2-12A1-9C62837BCD75}"/>
              </a:ext>
            </a:extLst>
          </p:cNvPr>
          <p:cNvSpPr txBox="1"/>
          <p:nvPr/>
        </p:nvSpPr>
        <p:spPr>
          <a:xfrm>
            <a:off x="4876800" y="4155714"/>
            <a:ext cx="3808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Détection de spams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7974C1E9-9E73-20D9-1AD6-505C76917873}"/>
              </a:ext>
            </a:extLst>
          </p:cNvPr>
          <p:cNvSpPr txBox="1"/>
          <p:nvPr/>
        </p:nvSpPr>
        <p:spPr>
          <a:xfrm>
            <a:off x="2972540" y="5913361"/>
            <a:ext cx="3808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Classifieur de textes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6356D5C1-5BAA-5793-87AA-C51350BAF0FE}"/>
              </a:ext>
            </a:extLst>
          </p:cNvPr>
          <p:cNvSpPr txBox="1"/>
          <p:nvPr/>
        </p:nvSpPr>
        <p:spPr>
          <a:xfrm>
            <a:off x="6890551" y="5780728"/>
            <a:ext cx="4113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Passage d’un audio à un texte</a:t>
            </a:r>
          </a:p>
        </p:txBody>
      </p:sp>
    </p:spTree>
    <p:extLst>
      <p:ext uri="{BB962C8B-B14F-4D97-AF65-F5344CB8AC3E}">
        <p14:creationId xmlns:p14="http://schemas.microsoft.com/office/powerpoint/2010/main" val="877161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7D22EC12-35D8-4694-95F1-B2D23B7AE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Natural </a:t>
            </a:r>
            <a:r>
              <a:rPr lang="fr-FR" dirty="0" err="1"/>
              <a:t>Language</a:t>
            </a:r>
            <a:r>
              <a:rPr lang="fr-FR" dirty="0"/>
              <a:t> </a:t>
            </a:r>
            <a:r>
              <a:rPr lang="fr-FR" dirty="0" err="1"/>
              <a:t>Processing</a:t>
            </a:r>
            <a:endParaRPr lang="fr-FR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FCDE5A7-2D65-9DAC-93C1-F904FFE6961F}"/>
              </a:ext>
            </a:extLst>
          </p:cNvPr>
          <p:cNvSpPr txBox="1"/>
          <p:nvPr/>
        </p:nvSpPr>
        <p:spPr>
          <a:xfrm>
            <a:off x="838200" y="1518082"/>
            <a:ext cx="91491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latin typeface="Arial" panose="020B0604020202020204" pitchFamily="34" charset="0"/>
                <a:cs typeface="Arial" panose="020B0604020202020204" pitchFamily="34" charset="0"/>
              </a:rPr>
              <a:t>Pourquoi est-ce une branche à part entière ?</a:t>
            </a:r>
          </a:p>
        </p:txBody>
      </p:sp>
      <p:pic>
        <p:nvPicPr>
          <p:cNvPr id="1026" name="Picture 2" descr="Tutorial 1: Image Filtering">
            <a:extLst>
              <a:ext uri="{FF2B5EF4-FFF2-40B4-BE49-F238E27FC236}">
                <a16:creationId xmlns:a16="http://schemas.microsoft.com/office/drawing/2014/main" id="{486BAEB9-C7D2-5F34-C707-552010250A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878" y="3569148"/>
            <a:ext cx="3583899" cy="2698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61EA8C08-9800-2CA4-CB54-B16D1515798A}"/>
              </a:ext>
            </a:extLst>
          </p:cNvPr>
          <p:cNvSpPr txBox="1"/>
          <p:nvPr/>
        </p:nvSpPr>
        <p:spPr>
          <a:xfrm>
            <a:off x="1319352" y="2967335"/>
            <a:ext cx="3028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Images</a:t>
            </a:r>
          </a:p>
        </p:txBody>
      </p:sp>
      <p:pic>
        <p:nvPicPr>
          <p:cNvPr id="1028" name="Picture 4" descr="All of The Transformer Tokenization Methods | Towards Data Science">
            <a:extLst>
              <a:ext uri="{FF2B5EF4-FFF2-40B4-BE49-F238E27FC236}">
                <a16:creationId xmlns:a16="http://schemas.microsoft.com/office/drawing/2014/main" id="{761AE628-362B-711A-13EA-A38EAB1523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662" y="3569148"/>
            <a:ext cx="4796980" cy="2698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CF76DB36-8BE6-9AF5-E4A9-A86A331EF8EB}"/>
              </a:ext>
            </a:extLst>
          </p:cNvPr>
          <p:cNvSpPr txBox="1"/>
          <p:nvPr/>
        </p:nvSpPr>
        <p:spPr>
          <a:xfrm>
            <a:off x="8131946" y="2998887"/>
            <a:ext cx="20684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4233240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7D22EC12-35D8-4694-95F1-B2D23B7AE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Natural </a:t>
            </a:r>
            <a:r>
              <a:rPr lang="fr-FR" dirty="0" err="1"/>
              <a:t>Language</a:t>
            </a:r>
            <a:r>
              <a:rPr lang="fr-FR" dirty="0"/>
              <a:t> </a:t>
            </a:r>
            <a:r>
              <a:rPr lang="fr-FR" dirty="0" err="1"/>
              <a:t>Processing</a:t>
            </a:r>
            <a:endParaRPr lang="fr-FR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FCDE5A7-2D65-9DAC-93C1-F904FFE6961F}"/>
              </a:ext>
            </a:extLst>
          </p:cNvPr>
          <p:cNvSpPr txBox="1"/>
          <p:nvPr/>
        </p:nvSpPr>
        <p:spPr>
          <a:xfrm>
            <a:off x="838200" y="1518082"/>
            <a:ext cx="91491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800" dirty="0">
                <a:latin typeface="Arial" panose="020B0604020202020204" pitchFamily="34" charset="0"/>
                <a:cs typeface="Arial" panose="020B0604020202020204" pitchFamily="34" charset="0"/>
              </a:rPr>
              <a:t>Pourquoi est-ce une branche à part entière ?</a:t>
            </a:r>
          </a:p>
        </p:txBody>
      </p:sp>
      <p:pic>
        <p:nvPicPr>
          <p:cNvPr id="1026" name="Picture 2" descr="Oreilles du chat : utilité, affections, les reconnaître - Ooreka">
            <a:extLst>
              <a:ext uri="{FF2B5EF4-FFF2-40B4-BE49-F238E27FC236}">
                <a16:creationId xmlns:a16="http://schemas.microsoft.com/office/drawing/2014/main" id="{1BC5B9A5-0A8B-838B-0581-49CCCBD67C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0007" y="2149769"/>
            <a:ext cx="2356743" cy="1572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Oreilles du chat : comment les nettoyer ?">
            <a:extLst>
              <a:ext uri="{FF2B5EF4-FFF2-40B4-BE49-F238E27FC236}">
                <a16:creationId xmlns:a16="http://schemas.microsoft.com/office/drawing/2014/main" id="{B5138093-DC9D-61B5-1885-729B51DB3E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015" y="4391025"/>
            <a:ext cx="3514725" cy="2343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9CB35CF2-C45D-55AB-E244-C9D4440B51A5}"/>
              </a:ext>
            </a:extLst>
          </p:cNvPr>
          <p:cNvCxnSpPr>
            <a:stCxn id="1026" idx="2"/>
            <a:endCxn id="1028" idx="0"/>
          </p:cNvCxnSpPr>
          <p:nvPr/>
        </p:nvCxnSpPr>
        <p:spPr>
          <a:xfrm flipH="1">
            <a:off x="3298378" y="3722505"/>
            <a:ext cx="1" cy="668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ZoneTexte 7">
            <a:extLst>
              <a:ext uri="{FF2B5EF4-FFF2-40B4-BE49-F238E27FC236}">
                <a16:creationId xmlns:a16="http://schemas.microsoft.com/office/drawing/2014/main" id="{BF7E4B64-0DC8-3051-A5FA-5C4DDDD401AA}"/>
              </a:ext>
            </a:extLst>
          </p:cNvPr>
          <p:cNvSpPr txBox="1"/>
          <p:nvPr/>
        </p:nvSpPr>
        <p:spPr>
          <a:xfrm>
            <a:off x="10071993" y="2804775"/>
            <a:ext cx="2356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Bien</a:t>
            </a:r>
          </a:p>
        </p:txBody>
      </p:sp>
      <p:pic>
        <p:nvPicPr>
          <p:cNvPr id="1030" name="Picture 6" descr="Emoji Content Vectoriels et illustrations libres de droits - iStock">
            <a:extLst>
              <a:ext uri="{FF2B5EF4-FFF2-40B4-BE49-F238E27FC236}">
                <a16:creationId xmlns:a16="http://schemas.microsoft.com/office/drawing/2014/main" id="{41BFBAD2-DADF-EE74-A45C-1D3C80EC2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2650" y="4491578"/>
            <a:ext cx="5829300" cy="215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FFEA1A0F-1989-32C8-849C-7760B4D608E5}"/>
              </a:ext>
            </a:extLst>
          </p:cNvPr>
          <p:cNvCxnSpPr/>
          <p:nvPr/>
        </p:nvCxnSpPr>
        <p:spPr>
          <a:xfrm>
            <a:off x="10391775" y="3238500"/>
            <a:ext cx="352425" cy="1253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222AB2EF-8412-3531-25B7-0A17EAD84C40}"/>
              </a:ext>
            </a:extLst>
          </p:cNvPr>
          <p:cNvSpPr txBox="1"/>
          <p:nvPr/>
        </p:nvSpPr>
        <p:spPr>
          <a:xfrm>
            <a:off x="6362700" y="2776835"/>
            <a:ext cx="2981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Ce n’était pas si </a:t>
            </a:r>
            <a:r>
              <a:rPr lang="fr-FR" sz="2400" b="1" dirty="0"/>
              <a:t>bien</a:t>
            </a:r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59A070DB-AD4B-B271-17B2-8E50A99CDB6B}"/>
              </a:ext>
            </a:extLst>
          </p:cNvPr>
          <p:cNvCxnSpPr>
            <a:stCxn id="11" idx="2"/>
          </p:cNvCxnSpPr>
          <p:nvPr/>
        </p:nvCxnSpPr>
        <p:spPr>
          <a:xfrm flipH="1">
            <a:off x="7810500" y="3238500"/>
            <a:ext cx="42863" cy="1253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Explosion : 8 points 13">
            <a:extLst>
              <a:ext uri="{FF2B5EF4-FFF2-40B4-BE49-F238E27FC236}">
                <a16:creationId xmlns:a16="http://schemas.microsoft.com/office/drawing/2014/main" id="{F433561B-68C8-668E-DE17-85494711BDD2}"/>
              </a:ext>
            </a:extLst>
          </p:cNvPr>
          <p:cNvSpPr/>
          <p:nvPr/>
        </p:nvSpPr>
        <p:spPr>
          <a:xfrm>
            <a:off x="2571056" y="1735524"/>
            <a:ext cx="7238999" cy="4368368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600" dirty="0"/>
              <a:t>Nécessité d’un traitement temporel</a:t>
            </a:r>
          </a:p>
        </p:txBody>
      </p:sp>
    </p:spTree>
    <p:extLst>
      <p:ext uri="{BB962C8B-B14F-4D97-AF65-F5344CB8AC3E}">
        <p14:creationId xmlns:p14="http://schemas.microsoft.com/office/powerpoint/2010/main" val="3979696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67B4DACE-6329-448D-A611-5302B949C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94811" y="1656152"/>
            <a:ext cx="6576749" cy="2387600"/>
          </a:xfrm>
        </p:spPr>
        <p:txBody>
          <a:bodyPr>
            <a:normAutofit/>
          </a:bodyPr>
          <a:lstStyle/>
          <a:p>
            <a:r>
              <a:rPr lang="fr-FR" dirty="0"/>
              <a:t>2. Préparation des données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EF4CF9E-D59D-3067-63E7-0767002882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293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7D22EC12-35D8-4694-95F1-B2D23B7AE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Tokenization</a:t>
            </a:r>
            <a:endParaRPr lang="fr-FR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0428BCF-9422-9001-AB8C-9E0EBDF71934}"/>
              </a:ext>
            </a:extLst>
          </p:cNvPr>
          <p:cNvSpPr txBox="1"/>
          <p:nvPr/>
        </p:nvSpPr>
        <p:spPr>
          <a:xfrm>
            <a:off x="1952625" y="1514475"/>
            <a:ext cx="82867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/>
              <a:t>I </a:t>
            </a:r>
            <a:r>
              <a:rPr lang="fr-FR" sz="3200" dirty="0" err="1"/>
              <a:t>never</a:t>
            </a:r>
            <a:r>
              <a:rPr lang="fr-FR" sz="3200" dirty="0"/>
              <a:t> </a:t>
            </a:r>
            <a:r>
              <a:rPr lang="fr-FR" sz="3200" dirty="0" err="1"/>
              <a:t>imagined</a:t>
            </a:r>
            <a:r>
              <a:rPr lang="fr-FR" sz="3200" dirty="0"/>
              <a:t> </a:t>
            </a:r>
            <a:r>
              <a:rPr lang="fr-FR" sz="3200" dirty="0" err="1"/>
              <a:t>you</a:t>
            </a:r>
            <a:r>
              <a:rPr lang="fr-FR" sz="3200" dirty="0"/>
              <a:t> </a:t>
            </a:r>
            <a:r>
              <a:rPr lang="fr-FR" sz="3200" dirty="0" err="1"/>
              <a:t>could</a:t>
            </a:r>
            <a:r>
              <a:rPr lang="fr-FR" sz="3200" dirty="0"/>
              <a:t> </a:t>
            </a:r>
            <a:r>
              <a:rPr lang="fr-FR" sz="3200" dirty="0" err="1"/>
              <a:t>be</a:t>
            </a:r>
            <a:r>
              <a:rPr lang="fr-FR" sz="3200" dirty="0"/>
              <a:t> </a:t>
            </a:r>
            <a:r>
              <a:rPr lang="fr-FR" sz="3200" dirty="0" err="1"/>
              <a:t>stronger</a:t>
            </a:r>
            <a:endParaRPr lang="fr-FR" sz="3200" dirty="0"/>
          </a:p>
        </p:txBody>
      </p:sp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34166179-95C7-6D5C-B1EE-87798B6471BE}"/>
              </a:ext>
            </a:extLst>
          </p:cNvPr>
          <p:cNvCxnSpPr/>
          <p:nvPr/>
        </p:nvCxnSpPr>
        <p:spPr>
          <a:xfrm flipH="1">
            <a:off x="2077374" y="2054862"/>
            <a:ext cx="2139519" cy="17980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>
            <a:extLst>
              <a:ext uri="{FF2B5EF4-FFF2-40B4-BE49-F238E27FC236}">
                <a16:creationId xmlns:a16="http://schemas.microsoft.com/office/drawing/2014/main" id="{D3CDAA53-C033-0C4E-2B13-D635BD6DD26F}"/>
              </a:ext>
            </a:extLst>
          </p:cNvPr>
          <p:cNvSpPr txBox="1"/>
          <p:nvPr/>
        </p:nvSpPr>
        <p:spPr>
          <a:xfrm>
            <a:off x="506027" y="3852909"/>
            <a:ext cx="3710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[‘I’, ‘</a:t>
            </a:r>
            <a:r>
              <a:rPr lang="fr-FR" dirty="0" err="1"/>
              <a:t>never</a:t>
            </a:r>
            <a:r>
              <a:rPr lang="fr-FR" dirty="0"/>
              <a:t>’, ‘</a:t>
            </a:r>
            <a:r>
              <a:rPr lang="fr-FR" dirty="0" err="1"/>
              <a:t>imagined</a:t>
            </a:r>
            <a:r>
              <a:rPr lang="fr-FR" dirty="0"/>
              <a:t>’, ‘</a:t>
            </a:r>
            <a:r>
              <a:rPr lang="fr-FR" dirty="0" err="1"/>
              <a:t>you</a:t>
            </a:r>
            <a:r>
              <a:rPr lang="fr-FR" dirty="0"/>
              <a:t>’, ‘</a:t>
            </a:r>
            <a:r>
              <a:rPr lang="fr-FR" dirty="0" err="1"/>
              <a:t>could</a:t>
            </a:r>
            <a:r>
              <a:rPr lang="fr-FR" dirty="0"/>
              <a:t>’, ‘</a:t>
            </a:r>
            <a:r>
              <a:rPr lang="fr-FR" dirty="0" err="1"/>
              <a:t>be</a:t>
            </a:r>
            <a:r>
              <a:rPr lang="fr-FR" dirty="0"/>
              <a:t>’, ‘</a:t>
            </a:r>
            <a:r>
              <a:rPr lang="fr-FR" dirty="0" err="1"/>
              <a:t>stronger</a:t>
            </a:r>
            <a:r>
              <a:rPr lang="fr-FR" dirty="0"/>
              <a:t>’]</a:t>
            </a:r>
          </a:p>
        </p:txBody>
      </p:sp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53E36679-BBFF-253F-21FC-ED2CAB003A8B}"/>
              </a:ext>
            </a:extLst>
          </p:cNvPr>
          <p:cNvCxnSpPr>
            <a:cxnSpLocks/>
          </p:cNvCxnSpPr>
          <p:nvPr/>
        </p:nvCxnSpPr>
        <p:spPr>
          <a:xfrm>
            <a:off x="5868140" y="2012117"/>
            <a:ext cx="0" cy="2833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1A4FCB4E-400B-535A-FEBF-C9E25A88F7CC}"/>
              </a:ext>
            </a:extLst>
          </p:cNvPr>
          <p:cNvSpPr txBox="1"/>
          <p:nvPr/>
        </p:nvSpPr>
        <p:spPr>
          <a:xfrm>
            <a:off x="4012707" y="4989886"/>
            <a:ext cx="3710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[‘I’, ‘  ‘, ‘n’, ‘e’, ‘v’, ‘e’, ‘r’, ‘  ‘, ‘i’, …]</a:t>
            </a:r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D9FB853D-F199-D7F3-62C4-08B7953FAFDE}"/>
              </a:ext>
            </a:extLst>
          </p:cNvPr>
          <p:cNvCxnSpPr/>
          <p:nvPr/>
        </p:nvCxnSpPr>
        <p:spPr>
          <a:xfrm>
            <a:off x="7883371" y="2054862"/>
            <a:ext cx="1793289" cy="15139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661E7F03-ECF2-4D69-8521-675B41536DEC}"/>
              </a:ext>
            </a:extLst>
          </p:cNvPr>
          <p:cNvSpPr txBox="1"/>
          <p:nvPr/>
        </p:nvSpPr>
        <p:spPr>
          <a:xfrm>
            <a:off x="7642934" y="3668243"/>
            <a:ext cx="3710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[‘I’, ‘</a:t>
            </a:r>
            <a:r>
              <a:rPr lang="fr-FR" dirty="0" err="1"/>
              <a:t>never</a:t>
            </a:r>
            <a:r>
              <a:rPr lang="fr-FR" dirty="0"/>
              <a:t>’, ‘imagine’, ‘</a:t>
            </a:r>
            <a:r>
              <a:rPr lang="fr-FR" dirty="0" err="1"/>
              <a:t>you</a:t>
            </a:r>
            <a:r>
              <a:rPr lang="fr-FR" dirty="0"/>
              <a:t>’, ‘</a:t>
            </a:r>
            <a:r>
              <a:rPr lang="fr-FR" dirty="0" err="1"/>
              <a:t>could</a:t>
            </a:r>
            <a:r>
              <a:rPr lang="fr-FR" dirty="0"/>
              <a:t>’, ‘</a:t>
            </a:r>
            <a:r>
              <a:rPr lang="fr-FR" dirty="0" err="1"/>
              <a:t>be</a:t>
            </a:r>
            <a:r>
              <a:rPr lang="fr-FR" dirty="0"/>
              <a:t>’, ‘</a:t>
            </a:r>
            <a:r>
              <a:rPr lang="fr-FR" dirty="0" err="1"/>
              <a:t>strong</a:t>
            </a:r>
            <a:r>
              <a:rPr lang="fr-FR" dirty="0"/>
              <a:t>’]</a:t>
            </a:r>
          </a:p>
        </p:txBody>
      </p:sp>
      <p:sp>
        <p:nvSpPr>
          <p:cNvPr id="14" name="Flèche : droite 13">
            <a:extLst>
              <a:ext uri="{FF2B5EF4-FFF2-40B4-BE49-F238E27FC236}">
                <a16:creationId xmlns:a16="http://schemas.microsoft.com/office/drawing/2014/main" id="{E2FC3187-BDB7-07B1-0F4F-6C18777B6588}"/>
              </a:ext>
            </a:extLst>
          </p:cNvPr>
          <p:cNvSpPr/>
          <p:nvPr/>
        </p:nvSpPr>
        <p:spPr>
          <a:xfrm>
            <a:off x="1429305" y="5761608"/>
            <a:ext cx="3258105" cy="8662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2E0625D8-EE5C-3E69-550B-2FF9853BDDFF}"/>
              </a:ext>
            </a:extLst>
          </p:cNvPr>
          <p:cNvSpPr txBox="1"/>
          <p:nvPr/>
        </p:nvSpPr>
        <p:spPr>
          <a:xfrm>
            <a:off x="4838329" y="5836867"/>
            <a:ext cx="50247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/>
              <a:t>Vocabulaire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16B5AD77-0DC5-BE1B-2103-99325AE2B612}"/>
              </a:ext>
            </a:extLst>
          </p:cNvPr>
          <p:cNvSpPr txBox="1"/>
          <p:nvPr/>
        </p:nvSpPr>
        <p:spPr>
          <a:xfrm>
            <a:off x="7642934" y="4350085"/>
            <a:ext cx="3710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[‘I’, ‘</a:t>
            </a:r>
            <a:r>
              <a:rPr lang="fr-FR" dirty="0" err="1"/>
              <a:t>never</a:t>
            </a:r>
            <a:r>
              <a:rPr lang="fr-FR" dirty="0"/>
              <a:t>’, ‘imagine’, ‘d’, ‘</a:t>
            </a:r>
            <a:r>
              <a:rPr lang="fr-FR" dirty="0" err="1"/>
              <a:t>you</a:t>
            </a:r>
            <a:r>
              <a:rPr lang="fr-FR" dirty="0"/>
              <a:t>’, ‘</a:t>
            </a:r>
            <a:r>
              <a:rPr lang="fr-FR" dirty="0" err="1"/>
              <a:t>could</a:t>
            </a:r>
            <a:r>
              <a:rPr lang="fr-FR" dirty="0"/>
              <a:t>’, ‘</a:t>
            </a:r>
            <a:r>
              <a:rPr lang="fr-FR" dirty="0" err="1"/>
              <a:t>be</a:t>
            </a:r>
            <a:r>
              <a:rPr lang="fr-FR" dirty="0"/>
              <a:t>’, ‘</a:t>
            </a:r>
            <a:r>
              <a:rPr lang="fr-FR" dirty="0" err="1"/>
              <a:t>strong</a:t>
            </a:r>
            <a:r>
              <a:rPr lang="fr-FR" dirty="0"/>
              <a:t>’, ‘er’]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84FB7F1-BC21-F70B-ABE1-F99B2F55F659}"/>
              </a:ext>
            </a:extLst>
          </p:cNvPr>
          <p:cNvSpPr txBox="1"/>
          <p:nvPr/>
        </p:nvSpPr>
        <p:spPr>
          <a:xfrm>
            <a:off x="2743200" y="2743200"/>
            <a:ext cx="110971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Words</a:t>
            </a:r>
            <a:endParaRPr lang="fr-FR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0708B0F-02D9-00B2-37F4-502D8681F704}"/>
              </a:ext>
            </a:extLst>
          </p:cNvPr>
          <p:cNvSpPr txBox="1"/>
          <p:nvPr/>
        </p:nvSpPr>
        <p:spPr>
          <a:xfrm>
            <a:off x="5330952" y="3246120"/>
            <a:ext cx="1243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Characters</a:t>
            </a:r>
            <a:endParaRPr lang="fr-FR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39434EA-F880-2C9E-18AE-F7FBD4B72C89}"/>
              </a:ext>
            </a:extLst>
          </p:cNvPr>
          <p:cNvSpPr txBox="1"/>
          <p:nvPr/>
        </p:nvSpPr>
        <p:spPr>
          <a:xfrm>
            <a:off x="8416108" y="2743200"/>
            <a:ext cx="1109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Subwords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34440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3" grpId="0"/>
      <p:bldP spid="14" grpId="0" animBg="1"/>
      <p:bldP spid="15" grpId="0"/>
      <p:bldP spid="16" grpId="0"/>
      <p:bldP spid="17" grpId="0"/>
      <p:bldP spid="18" grpId="0"/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7D22EC12-35D8-4694-95F1-B2D23B7AE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Simplifier et nettoyer les données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81B2498-4CA0-72A8-C22F-19445DF6B97C}"/>
              </a:ext>
            </a:extLst>
          </p:cNvPr>
          <p:cNvSpPr txBox="1"/>
          <p:nvPr/>
        </p:nvSpPr>
        <p:spPr>
          <a:xfrm>
            <a:off x="443882" y="2270853"/>
            <a:ext cx="42346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That </a:t>
            </a:r>
            <a:r>
              <a:rPr lang="fr-FR" sz="2400" dirty="0" err="1"/>
              <a:t>was</a:t>
            </a:r>
            <a:r>
              <a:rPr lang="fr-FR" sz="2400" dirty="0"/>
              <a:t> </a:t>
            </a:r>
            <a:r>
              <a:rPr lang="fr-FR" sz="2400" dirty="0" err="1"/>
              <a:t>quite</a:t>
            </a:r>
            <a:r>
              <a:rPr lang="fr-FR" sz="2400" dirty="0"/>
              <a:t> good.</a:t>
            </a:r>
          </a:p>
          <a:p>
            <a:endParaRPr lang="fr-FR" sz="2400" dirty="0"/>
          </a:p>
          <a:p>
            <a:r>
              <a:rPr lang="fr-FR" sz="2400" dirty="0"/>
              <a:t>Good ! I </a:t>
            </a:r>
            <a:r>
              <a:rPr lang="fr-FR" sz="2400" dirty="0" err="1"/>
              <a:t>loved</a:t>
            </a:r>
            <a:r>
              <a:rPr lang="fr-FR" sz="2400" dirty="0"/>
              <a:t> </a:t>
            </a:r>
            <a:r>
              <a:rPr lang="fr-FR" sz="2400" dirty="0" err="1"/>
              <a:t>it</a:t>
            </a:r>
            <a:r>
              <a:rPr lang="fr-FR" sz="2400" dirty="0"/>
              <a:t> !</a:t>
            </a:r>
          </a:p>
          <a:p>
            <a:endParaRPr lang="fr-FR" sz="2400" dirty="0"/>
          </a:p>
          <a:p>
            <a:r>
              <a:rPr lang="fr-FR" sz="2400" dirty="0"/>
              <a:t>The </a:t>
            </a:r>
            <a:r>
              <a:rPr lang="fr-FR" sz="2400" dirty="0" err="1"/>
              <a:t>movie</a:t>
            </a:r>
            <a:r>
              <a:rPr lang="fr-FR" sz="2400" dirty="0"/>
              <a:t> </a:t>
            </a:r>
            <a:r>
              <a:rPr lang="fr-FR" sz="2400" dirty="0" err="1"/>
              <a:t>was</a:t>
            </a:r>
            <a:r>
              <a:rPr lang="fr-FR" sz="2400" dirty="0"/>
              <a:t> good, I </a:t>
            </a:r>
            <a:r>
              <a:rPr lang="fr-FR" sz="2400" dirty="0" err="1"/>
              <a:t>liked</a:t>
            </a:r>
            <a:r>
              <a:rPr lang="fr-FR" sz="2400" dirty="0"/>
              <a:t> </a:t>
            </a:r>
            <a:r>
              <a:rPr lang="fr-FR" sz="2400" dirty="0" err="1"/>
              <a:t>it</a:t>
            </a:r>
            <a:endParaRPr lang="fr-FR" sz="2400" dirty="0"/>
          </a:p>
        </p:txBody>
      </p:sp>
      <p:sp>
        <p:nvSpPr>
          <p:cNvPr id="4" name="Flèche : droite 3">
            <a:extLst>
              <a:ext uri="{FF2B5EF4-FFF2-40B4-BE49-F238E27FC236}">
                <a16:creationId xmlns:a16="http://schemas.microsoft.com/office/drawing/2014/main" id="{50409DC3-B22A-FBC7-2FC7-42CA0D95D675}"/>
              </a:ext>
            </a:extLst>
          </p:cNvPr>
          <p:cNvSpPr/>
          <p:nvPr/>
        </p:nvSpPr>
        <p:spPr>
          <a:xfrm>
            <a:off x="4083729" y="2370338"/>
            <a:ext cx="3773008" cy="13227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Word </a:t>
            </a:r>
            <a:r>
              <a:rPr lang="fr-FR" dirty="0" err="1"/>
              <a:t>tokenization</a:t>
            </a:r>
            <a:r>
              <a:rPr lang="fr-FR" dirty="0"/>
              <a:t> (séparation avec les espaces)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29A3BAB-76F4-9EBE-037B-51761F3F982F}"/>
              </a:ext>
            </a:extLst>
          </p:cNvPr>
          <p:cNvSpPr txBox="1"/>
          <p:nvPr/>
        </p:nvSpPr>
        <p:spPr>
          <a:xfrm>
            <a:off x="8851037" y="2270853"/>
            <a:ext cx="25027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‘good.’</a:t>
            </a:r>
          </a:p>
          <a:p>
            <a:endParaRPr lang="fr-FR" sz="2400" dirty="0"/>
          </a:p>
          <a:p>
            <a:r>
              <a:rPr lang="fr-FR" sz="2400" dirty="0"/>
              <a:t>‘Good’</a:t>
            </a:r>
          </a:p>
          <a:p>
            <a:endParaRPr lang="fr-FR" sz="2400" dirty="0"/>
          </a:p>
          <a:p>
            <a:r>
              <a:rPr lang="fr-FR" sz="2400" dirty="0"/>
              <a:t>‘good,’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475BBE84-CC20-7B28-F8BA-6B856C1B87D4}"/>
              </a:ext>
            </a:extLst>
          </p:cNvPr>
          <p:cNvSpPr/>
          <p:nvPr/>
        </p:nvSpPr>
        <p:spPr>
          <a:xfrm>
            <a:off x="4209496" y="4774531"/>
            <a:ext cx="3773008" cy="16867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3 </a:t>
            </a:r>
            <a:r>
              <a:rPr lang="fr-FR" sz="2800" dirty="0" err="1"/>
              <a:t>tokens</a:t>
            </a:r>
            <a:r>
              <a:rPr lang="fr-FR" sz="2800" dirty="0"/>
              <a:t> différents, et pas une fois ‘good’ !</a:t>
            </a:r>
          </a:p>
        </p:txBody>
      </p:sp>
    </p:spTree>
    <p:extLst>
      <p:ext uri="{BB962C8B-B14F-4D97-AF65-F5344CB8AC3E}">
        <p14:creationId xmlns:p14="http://schemas.microsoft.com/office/powerpoint/2010/main" val="3991282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7D22EC12-35D8-4694-95F1-B2D23B7AE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Simplifier et nettoyer les données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81B2498-4CA0-72A8-C22F-19445DF6B97C}"/>
              </a:ext>
            </a:extLst>
          </p:cNvPr>
          <p:cNvSpPr txBox="1"/>
          <p:nvPr/>
        </p:nvSpPr>
        <p:spPr>
          <a:xfrm>
            <a:off x="443882" y="2270853"/>
            <a:ext cx="42346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That </a:t>
            </a:r>
            <a:r>
              <a:rPr lang="fr-FR" sz="2400" dirty="0" err="1"/>
              <a:t>was</a:t>
            </a:r>
            <a:r>
              <a:rPr lang="fr-FR" sz="2400" dirty="0"/>
              <a:t> </a:t>
            </a:r>
            <a:r>
              <a:rPr lang="fr-FR" sz="2400" dirty="0" err="1"/>
              <a:t>quite</a:t>
            </a:r>
            <a:r>
              <a:rPr lang="fr-FR" sz="2400" dirty="0"/>
              <a:t> good.</a:t>
            </a:r>
          </a:p>
          <a:p>
            <a:endParaRPr lang="fr-FR" sz="2400" dirty="0"/>
          </a:p>
          <a:p>
            <a:r>
              <a:rPr lang="fr-FR" sz="2400" dirty="0"/>
              <a:t>Good ! I </a:t>
            </a:r>
            <a:r>
              <a:rPr lang="fr-FR" sz="2400" dirty="0" err="1"/>
              <a:t>loved</a:t>
            </a:r>
            <a:r>
              <a:rPr lang="fr-FR" sz="2400" dirty="0"/>
              <a:t> </a:t>
            </a:r>
            <a:r>
              <a:rPr lang="fr-FR" sz="2400" dirty="0" err="1"/>
              <a:t>it</a:t>
            </a:r>
            <a:r>
              <a:rPr lang="fr-FR" sz="2400" dirty="0"/>
              <a:t> !</a:t>
            </a:r>
          </a:p>
          <a:p>
            <a:endParaRPr lang="fr-FR" sz="2400" dirty="0"/>
          </a:p>
          <a:p>
            <a:r>
              <a:rPr lang="fr-FR" sz="2400" dirty="0"/>
              <a:t>The </a:t>
            </a:r>
            <a:r>
              <a:rPr lang="fr-FR" sz="2400" dirty="0" err="1"/>
              <a:t>movie</a:t>
            </a:r>
            <a:r>
              <a:rPr lang="fr-FR" sz="2400" dirty="0"/>
              <a:t> </a:t>
            </a:r>
            <a:r>
              <a:rPr lang="fr-FR" sz="2400" dirty="0" err="1"/>
              <a:t>was</a:t>
            </a:r>
            <a:r>
              <a:rPr lang="fr-FR" sz="2400" dirty="0"/>
              <a:t> good, I </a:t>
            </a:r>
            <a:r>
              <a:rPr lang="fr-FR" sz="2400" dirty="0" err="1"/>
              <a:t>liked</a:t>
            </a:r>
            <a:r>
              <a:rPr lang="fr-FR" sz="2400" dirty="0"/>
              <a:t> </a:t>
            </a:r>
            <a:r>
              <a:rPr lang="fr-FR" sz="2400" dirty="0" err="1"/>
              <a:t>it</a:t>
            </a:r>
            <a:endParaRPr lang="fr-FR" sz="2400" dirty="0"/>
          </a:p>
        </p:txBody>
      </p:sp>
      <p:sp>
        <p:nvSpPr>
          <p:cNvPr id="4" name="Flèche : droite 3">
            <a:extLst>
              <a:ext uri="{FF2B5EF4-FFF2-40B4-BE49-F238E27FC236}">
                <a16:creationId xmlns:a16="http://schemas.microsoft.com/office/drawing/2014/main" id="{50409DC3-B22A-FBC7-2FC7-42CA0D95D675}"/>
              </a:ext>
            </a:extLst>
          </p:cNvPr>
          <p:cNvSpPr/>
          <p:nvPr/>
        </p:nvSpPr>
        <p:spPr>
          <a:xfrm>
            <a:off x="4083729" y="2370338"/>
            <a:ext cx="3773008" cy="13227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Préparation du texte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29A3BAB-76F4-9EBE-037B-51761F3F982F}"/>
              </a:ext>
            </a:extLst>
          </p:cNvPr>
          <p:cNvSpPr txBox="1"/>
          <p:nvPr/>
        </p:nvSpPr>
        <p:spPr>
          <a:xfrm>
            <a:off x="8318379" y="2270853"/>
            <a:ext cx="303542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err="1"/>
              <a:t>that</a:t>
            </a:r>
            <a:r>
              <a:rPr lang="fr-FR" sz="2400" dirty="0"/>
              <a:t> </a:t>
            </a:r>
            <a:r>
              <a:rPr lang="fr-FR" sz="2400" dirty="0" err="1"/>
              <a:t>was</a:t>
            </a:r>
            <a:r>
              <a:rPr lang="fr-FR" sz="2400" dirty="0"/>
              <a:t> </a:t>
            </a:r>
            <a:r>
              <a:rPr lang="fr-FR" sz="2400" dirty="0" err="1"/>
              <a:t>quite</a:t>
            </a:r>
            <a:r>
              <a:rPr lang="fr-FR" sz="2400" dirty="0"/>
              <a:t> good</a:t>
            </a:r>
          </a:p>
          <a:p>
            <a:endParaRPr lang="fr-FR" sz="2400" dirty="0"/>
          </a:p>
          <a:p>
            <a:r>
              <a:rPr lang="fr-FR" sz="2400" dirty="0"/>
              <a:t>good i </a:t>
            </a:r>
            <a:r>
              <a:rPr lang="fr-FR" sz="2400" dirty="0" err="1"/>
              <a:t>loved</a:t>
            </a:r>
            <a:r>
              <a:rPr lang="fr-FR" sz="2400" dirty="0"/>
              <a:t> </a:t>
            </a:r>
            <a:r>
              <a:rPr lang="fr-FR" sz="2400" dirty="0" err="1"/>
              <a:t>it</a:t>
            </a:r>
            <a:endParaRPr lang="fr-FR" sz="2400" dirty="0"/>
          </a:p>
          <a:p>
            <a:endParaRPr lang="fr-FR" sz="2400" dirty="0"/>
          </a:p>
          <a:p>
            <a:r>
              <a:rPr lang="fr-FR" sz="2400" dirty="0"/>
              <a:t>the </a:t>
            </a:r>
            <a:r>
              <a:rPr lang="fr-FR" sz="2400" dirty="0" err="1"/>
              <a:t>movie</a:t>
            </a:r>
            <a:r>
              <a:rPr lang="fr-FR" sz="2400" dirty="0"/>
              <a:t> </a:t>
            </a:r>
            <a:r>
              <a:rPr lang="fr-FR" sz="2400" dirty="0" err="1"/>
              <a:t>was</a:t>
            </a:r>
            <a:r>
              <a:rPr lang="fr-FR" sz="2400" dirty="0"/>
              <a:t> good i </a:t>
            </a:r>
            <a:r>
              <a:rPr lang="fr-FR" sz="2400" dirty="0" err="1"/>
              <a:t>liked</a:t>
            </a:r>
            <a:r>
              <a:rPr lang="fr-FR" sz="2400" dirty="0"/>
              <a:t> </a:t>
            </a:r>
            <a:r>
              <a:rPr lang="fr-FR" sz="2400" dirty="0" err="1"/>
              <a:t>it</a:t>
            </a:r>
            <a:endParaRPr lang="fr-FR" sz="2400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22AB1CB-AA49-9DDF-C95C-71CA1A56CF53}"/>
              </a:ext>
            </a:extLst>
          </p:cNvPr>
          <p:cNvSpPr txBox="1"/>
          <p:nvPr/>
        </p:nvSpPr>
        <p:spPr>
          <a:xfrm>
            <a:off x="2379216" y="4791377"/>
            <a:ext cx="75371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Enlever les espaces, les majuscules, la ponctuation, …</a:t>
            </a:r>
          </a:p>
          <a:p>
            <a:endParaRPr lang="fr-FR" sz="240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05663E7-64FF-9582-74C8-67CBD999017A}"/>
              </a:ext>
            </a:extLst>
          </p:cNvPr>
          <p:cNvSpPr txBox="1"/>
          <p:nvPr/>
        </p:nvSpPr>
        <p:spPr>
          <a:xfrm>
            <a:off x="2428043" y="5439582"/>
            <a:ext cx="70843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2 problèmes 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Perte de sens (‘ It </a:t>
            </a:r>
            <a:r>
              <a:rPr lang="fr-FR" sz="2400" dirty="0" err="1"/>
              <a:t>was</a:t>
            </a:r>
            <a:r>
              <a:rPr lang="fr-FR" sz="2400" dirty="0"/>
              <a:t> cool ! ’ // ‘ It </a:t>
            </a:r>
            <a:r>
              <a:rPr lang="fr-FR" sz="2400" dirty="0" err="1"/>
              <a:t>was</a:t>
            </a:r>
            <a:r>
              <a:rPr lang="fr-FR" sz="2400" dirty="0"/>
              <a:t> cool… ’)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/>
              <a:t>Confusion (‘ </a:t>
            </a:r>
            <a:r>
              <a:rPr lang="fr-FR" sz="2400" dirty="0" err="1"/>
              <a:t>kings</a:t>
            </a:r>
            <a:r>
              <a:rPr lang="fr-FR" sz="2400" dirty="0"/>
              <a:t> ’ // ‘ </a:t>
            </a:r>
            <a:r>
              <a:rPr lang="fr-FR" sz="2400" dirty="0" err="1"/>
              <a:t>king’s</a:t>
            </a:r>
            <a:r>
              <a:rPr lang="fr-FR" sz="2400" dirty="0"/>
              <a:t> ’)</a:t>
            </a:r>
          </a:p>
        </p:txBody>
      </p:sp>
    </p:spTree>
    <p:extLst>
      <p:ext uri="{BB962C8B-B14F-4D97-AF65-F5344CB8AC3E}">
        <p14:creationId xmlns:p14="http://schemas.microsoft.com/office/powerpoint/2010/main" val="2858795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2" grpId="0"/>
      <p:bldP spid="7" grpId="0"/>
    </p:bldLst>
  </p:timing>
</p:sld>
</file>

<file path=ppt/theme/theme1.xml><?xml version="1.0" encoding="utf-8"?>
<a:theme xmlns:a="http://schemas.openxmlformats.org/drawingml/2006/main" name="Automatants">
  <a:themeElements>
    <a:clrScheme name="Automatant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A8300"/>
      </a:accent1>
      <a:accent2>
        <a:srgbClr val="FFD41F"/>
      </a:accent2>
      <a:accent3>
        <a:srgbClr val="FF4A19"/>
      </a:accent3>
      <a:accent4>
        <a:srgbClr val="6D6D6D"/>
      </a:accent4>
      <a:accent5>
        <a:srgbClr val="5B9BD5"/>
      </a:accent5>
      <a:accent6>
        <a:srgbClr val="70AD47"/>
      </a:accent6>
      <a:hlink>
        <a:srgbClr val="FF4A19"/>
      </a:hlink>
      <a:folHlink>
        <a:srgbClr val="FFD41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utomatants" id="{2B6323AC-D38A-4DF3-92FD-B0EC6479AEF5}" vid="{7134E578-F06B-4D0C-8F83-5830DB7AF42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EDC3E152D76154A837FBB74B1496239" ma:contentTypeVersion="4" ma:contentTypeDescription="Crée un document." ma:contentTypeScope="" ma:versionID="1483654d8447b2bde367cdd5e6bdeb69">
  <xsd:schema xmlns:xsd="http://www.w3.org/2001/XMLSchema" xmlns:xs="http://www.w3.org/2001/XMLSchema" xmlns:p="http://schemas.microsoft.com/office/2006/metadata/properties" xmlns:ns3="cd7eef3c-93bd-459f-bf94-a7b254d7c9c8" targetNamespace="http://schemas.microsoft.com/office/2006/metadata/properties" ma:root="true" ma:fieldsID="c32711df2f5b7e393b58e1d561f0f173" ns3:_="">
    <xsd:import namespace="cd7eef3c-93bd-459f-bf94-a7b254d7c9c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d7eef3c-93bd-459f-bf94-a7b254d7c9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DEB5AF3-9CAD-444D-84FF-59833B16C4C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d7eef3c-93bd-459f-bf94-a7b254d7c9c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95310AF-DB7D-402B-A176-81AA409B3A0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457581E-ACAF-43D7-B64B-AE78C65BCF4F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cd7eef3c-93bd-459f-bf94-a7b254d7c9c8"/>
    <ds:schemaRef ds:uri="http://purl.org/dc/elements/1.1/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Template_Automatants</Template>
  <TotalTime>3136</TotalTime>
  <Words>782</Words>
  <Application>Microsoft Office PowerPoint</Application>
  <PresentationFormat>Grand écran</PresentationFormat>
  <Paragraphs>148</Paragraphs>
  <Slides>22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Automatants</vt:lpstr>
      <vt:lpstr>Séance théorique – Le NLP, qu’est-ce c’est?</vt:lpstr>
      <vt:lpstr>1. Présentation du NLP</vt:lpstr>
      <vt:lpstr>Natural Language Processing</vt:lpstr>
      <vt:lpstr>Natural Language Processing</vt:lpstr>
      <vt:lpstr>Natural Language Processing</vt:lpstr>
      <vt:lpstr>2. Préparation des données</vt:lpstr>
      <vt:lpstr>Tokenization</vt:lpstr>
      <vt:lpstr>Simplifier et nettoyer les données</vt:lpstr>
      <vt:lpstr>Simplifier et nettoyer les données</vt:lpstr>
      <vt:lpstr>Embedding</vt:lpstr>
      <vt:lpstr>3. Réseaux de neurones récurrents</vt:lpstr>
      <vt:lpstr>Idée : donner le passé en entrée du réseau</vt:lpstr>
      <vt:lpstr>Idées : donner le passé en entrée du réseau</vt:lpstr>
      <vt:lpstr>Idée : donner le passé en entrée du réseau</vt:lpstr>
      <vt:lpstr>Les RNN</vt:lpstr>
      <vt:lpstr>LSTM</vt:lpstr>
      <vt:lpstr>LSTM</vt:lpstr>
      <vt:lpstr>4. Sentiment analysis et générateur de texte</vt:lpstr>
      <vt:lpstr>Sentiment analysis</vt:lpstr>
      <vt:lpstr>Générateur de contes</vt:lpstr>
      <vt:lpstr>5. Pour aller plus loin</vt:lpstr>
      <vt:lpstr>La suite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Clement Wang (Student at CentraleSupelec)</dc:creator>
  <cp:lastModifiedBy>Léo Sonnet (Student at CentraleSupelec)</cp:lastModifiedBy>
  <cp:revision>18</cp:revision>
  <dcterms:created xsi:type="dcterms:W3CDTF">2021-10-16T12:08:55Z</dcterms:created>
  <dcterms:modified xsi:type="dcterms:W3CDTF">2022-10-16T13:10:26Z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0x0101009EDC3E152D76154A837FBB74B1496239</vt:lpwstr>
  </property>
</Properties>
</file>

<file path=docProps/thumbnail.jpeg>
</file>